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17"/>
  </p:notesMasterIdLst>
  <p:handoutMasterIdLst>
    <p:handoutMasterId r:id="rId18"/>
  </p:handoutMasterIdLst>
  <p:sldIdLst>
    <p:sldId id="792" r:id="rId2"/>
    <p:sldId id="731" r:id="rId3"/>
    <p:sldId id="776" r:id="rId4"/>
    <p:sldId id="732" r:id="rId5"/>
    <p:sldId id="733" r:id="rId6"/>
    <p:sldId id="734" r:id="rId7"/>
    <p:sldId id="735" r:id="rId8"/>
    <p:sldId id="736" r:id="rId9"/>
    <p:sldId id="737" r:id="rId10"/>
    <p:sldId id="738" r:id="rId11"/>
    <p:sldId id="739" r:id="rId12"/>
    <p:sldId id="740" r:id="rId13"/>
    <p:sldId id="741" r:id="rId14"/>
    <p:sldId id="742" r:id="rId15"/>
    <p:sldId id="743" r:id="rId1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8B4C3"/>
    <a:srgbClr val="FCED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1" autoAdjust="0"/>
    <p:restoredTop sz="86141" autoAdjust="0"/>
  </p:normalViewPr>
  <p:slideViewPr>
    <p:cSldViewPr snapToGrid="0" snapToObjects="1">
      <p:cViewPr varScale="1">
        <p:scale>
          <a:sx n="123" d="100"/>
          <a:sy n="123" d="100"/>
        </p:scale>
        <p:origin x="154" y="907"/>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6" d="100"/>
          <a:sy n="126" d="100"/>
        </p:scale>
        <p:origin x="251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5203B3-A0E4-0F4B-B1B6-74A4145EFC5A}" type="datetimeFigureOut">
              <a:rPr lang="en-US" smtClean="0"/>
              <a:t>2/18/2025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5BC3C-2385-1947-9105-333D8DF003CC}" type="slidenum">
              <a:rPr lang="en-US" smtClean="0"/>
              <a:t>‹#›</a:t>
            </a:fld>
            <a:endParaRPr lang="en-US"/>
          </a:p>
        </p:txBody>
      </p:sp>
    </p:spTree>
    <p:extLst>
      <p:ext uri="{BB962C8B-B14F-4D97-AF65-F5344CB8AC3E}">
        <p14:creationId xmlns:p14="http://schemas.microsoft.com/office/powerpoint/2010/main" val="13667747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134E8-B235-5A4A-886D-94062B59BC60}"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598F4-E49E-0C4A-95A0-3D4224C6B109}" type="slidenum">
              <a:rPr lang="en-US" smtClean="0"/>
              <a:t>‹#›</a:t>
            </a:fld>
            <a:endParaRPr lang="en-US"/>
          </a:p>
        </p:txBody>
      </p:sp>
    </p:spTree>
    <p:extLst>
      <p:ext uri="{BB962C8B-B14F-4D97-AF65-F5344CB8AC3E}">
        <p14:creationId xmlns:p14="http://schemas.microsoft.com/office/powerpoint/2010/main" val="1695957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 welcome to the third lecture for </a:t>
            </a:r>
            <a:r>
              <a:rPr lang="en-AU" dirty="0" err="1"/>
              <a:t>CSI3105</a:t>
            </a:r>
            <a:r>
              <a:rPr lang="en-AU" dirty="0"/>
              <a:t>:</a:t>
            </a:r>
            <a:r>
              <a:rPr lang="en-AU" baseline="0" dirty="0"/>
              <a:t> Software Testing.</a:t>
            </a:r>
          </a:p>
          <a:p>
            <a:endParaRPr lang="en-AU" baseline="0" dirty="0"/>
          </a:p>
          <a:p>
            <a:r>
              <a:rPr lang="en-AU" baseline="0" dirty="0"/>
              <a:t>This week we are going to look at Automated testing, manual testing, then finally get our hands dirty and start learning </a:t>
            </a:r>
            <a:r>
              <a:rPr lang="en-AU" baseline="0" dirty="0" err="1"/>
              <a:t>Junit5</a:t>
            </a:r>
            <a:r>
              <a:rPr lang="en-AU" baseline="0" dirty="0"/>
              <a:t>.</a:t>
            </a:r>
          </a:p>
          <a:p>
            <a:endParaRPr lang="en-AU" baseline="0" dirty="0"/>
          </a:p>
          <a:p>
            <a:r>
              <a:rPr lang="en-AU" baseline="0" dirty="0"/>
              <a:t>This will allow us to start writing and executing test cases!</a:t>
            </a:r>
          </a:p>
          <a:p>
            <a:endParaRPr lang="en-AU" baseline="0" dirty="0"/>
          </a:p>
          <a:p>
            <a:r>
              <a:rPr lang="en-AU" baseline="0" dirty="0"/>
              <a:t>Todays slides are a combination from Andrei </a:t>
            </a:r>
            <a:r>
              <a:rPr lang="en-AU" baseline="0" dirty="0" err="1"/>
              <a:t>Ropota</a:t>
            </a:r>
            <a:r>
              <a:rPr lang="en-AU" baseline="0" dirty="0"/>
              <a:t>, the mandatory text foundations of software testing and the </a:t>
            </a:r>
            <a:r>
              <a:rPr lang="en-AU" baseline="0" dirty="0" err="1"/>
              <a:t>suplimentary</a:t>
            </a:r>
            <a:r>
              <a:rPr lang="en-AU" baseline="0" dirty="0"/>
              <a:t> test Introduction to software testing. The text, Introduction to software testing has a great chapter on test automation and </a:t>
            </a:r>
            <a:r>
              <a:rPr lang="en-AU" baseline="0" dirty="0" err="1"/>
              <a:t>junit</a:t>
            </a:r>
            <a:r>
              <a:rPr lang="en-AU" baseline="0" dirty="0"/>
              <a:t>. It is roughly 20 pages long and is a good read. </a:t>
            </a:r>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1</a:t>
            </a:fld>
            <a:endParaRPr lang="en-AU"/>
          </a:p>
        </p:txBody>
      </p:sp>
    </p:spTree>
    <p:extLst>
      <p:ext uri="{BB962C8B-B14F-4D97-AF65-F5344CB8AC3E}">
        <p14:creationId xmlns:p14="http://schemas.microsoft.com/office/powerpoint/2010/main" val="184929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a:t>So we have management</a:t>
            </a:r>
            <a:r>
              <a:rPr lang="en-AU" baseline="0" dirty="0"/>
              <a:t> and other onside, </a:t>
            </a:r>
            <a:r>
              <a:rPr lang="en-AU" dirty="0"/>
              <a:t>How</a:t>
            </a:r>
            <a:r>
              <a:rPr lang="en-AU" baseline="0" dirty="0"/>
              <a:t> do we choose the right tool?</a:t>
            </a:r>
          </a:p>
          <a:p>
            <a:endParaRPr lang="en-AU" baseline="0" dirty="0"/>
          </a:p>
          <a:p>
            <a:r>
              <a:rPr lang="en-US" altLang="en-US" sz="1200" dirty="0"/>
              <a:t>We need</a:t>
            </a:r>
            <a:r>
              <a:rPr lang="en-US" altLang="en-US" sz="1200" baseline="0" dirty="0"/>
              <a:t> to </a:t>
            </a:r>
            <a:r>
              <a:rPr lang="en-US" altLang="en-US" sz="1200" dirty="0"/>
              <a:t>Identify which of the various tool types suit the organization system environment, </a:t>
            </a:r>
          </a:p>
          <a:p>
            <a:r>
              <a:rPr lang="en-US" altLang="en-US" sz="1200" dirty="0"/>
              <a:t>Taking</a:t>
            </a:r>
            <a:r>
              <a:rPr lang="en-US" altLang="en-US" sz="1200" baseline="0" dirty="0"/>
              <a:t> these points into consideration</a:t>
            </a:r>
            <a:r>
              <a:rPr lang="en-US" altLang="en-US" sz="1200" dirty="0"/>
              <a:t>:</a:t>
            </a:r>
          </a:p>
          <a:p>
            <a:pPr>
              <a:buFont typeface="Arial" panose="020B0604020202020204" pitchFamily="34" charset="0"/>
              <a:buNone/>
            </a:pPr>
            <a:r>
              <a:rPr lang="en-US" altLang="en-US" sz="1200" dirty="0"/>
              <a:t>	     - which group/department that will use the tool;</a:t>
            </a:r>
          </a:p>
          <a:p>
            <a:pPr>
              <a:buFont typeface="Arial" panose="020B0604020202020204" pitchFamily="34" charset="0"/>
              <a:buNone/>
            </a:pPr>
            <a:r>
              <a:rPr lang="en-US" altLang="en-US" sz="1200" dirty="0"/>
              <a:t>	     - how much budget is allocated for the tool acquisition;</a:t>
            </a:r>
          </a:p>
          <a:p>
            <a:pPr>
              <a:buFont typeface="Arial" panose="020B0604020202020204" pitchFamily="34" charset="0"/>
              <a:buNone/>
            </a:pPr>
            <a:r>
              <a:rPr lang="en-US" altLang="en-US" sz="1200" dirty="0"/>
              <a:t>	     - the most/least important functions of the tool </a:t>
            </a:r>
            <a:r>
              <a:rPr lang="en-US" altLang="en-US" sz="1200" baseline="0" dirty="0"/>
              <a:t> and choose </a:t>
            </a:r>
            <a:r>
              <a:rPr lang="en-US" altLang="en-US" sz="1200" baseline="0" dirty="0" err="1"/>
              <a:t>acoording</a:t>
            </a:r>
            <a:r>
              <a:rPr lang="en-US" altLang="en-US" sz="1200" baseline="0" dirty="0"/>
              <a:t> to this</a:t>
            </a:r>
          </a:p>
          <a:p>
            <a:pPr>
              <a:buFont typeface="Arial" panose="020B0604020202020204" pitchFamily="34" charset="0"/>
              <a:buNone/>
            </a:pPr>
            <a:r>
              <a:rPr lang="en-US" altLang="en-US" sz="1200" dirty="0"/>
              <a:t>. </a:t>
            </a:r>
          </a:p>
          <a:p>
            <a:r>
              <a:rPr lang="en-US" altLang="en-US" sz="1200" dirty="0"/>
              <a:t>We can also Choose the tool type according to the stage of the software testing life cycle</a:t>
            </a:r>
            <a:r>
              <a:rPr lang="en-AU" altLang="en-US" sz="1200" baseline="0" dirty="0"/>
              <a:t> is we are </a:t>
            </a:r>
            <a:r>
              <a:rPr lang="en-US" sz="1200" b="0" i="0" u="none" strike="noStrike" kern="1200" baseline="0" dirty="0">
                <a:solidFill>
                  <a:schemeClr val="tx1"/>
                </a:solidFill>
                <a:effectLst/>
                <a:latin typeface="+mn-lt"/>
                <a:ea typeface="+mn-ea"/>
                <a:cs typeface="+mn-cs"/>
              </a:rPr>
              <a:t>Business analysis phase we could select </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business modeling tools </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configuration management tools</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or defect tracking tools</a:t>
            </a:r>
            <a:endParaRPr lang="en-AU" sz="1200" b="0" i="0" u="none" strike="noStrike" kern="1200" dirty="0">
              <a:solidFill>
                <a:schemeClr val="tx1"/>
              </a:solidFill>
              <a:effectLst/>
              <a:latin typeface="+mn-lt"/>
              <a:ea typeface="+mn-ea"/>
              <a:cs typeface="+mn-cs"/>
            </a:endParaRPr>
          </a:p>
          <a:p>
            <a:pPr rtl="0" eaLnBrk="1" fontAlgn="base" latinLnBrk="0" hangingPunct="1"/>
            <a:r>
              <a:rPr lang="en-US" sz="1200" b="0" i="0" u="none" strike="noStrike" kern="1200" baseline="0" dirty="0">
                <a:solidFill>
                  <a:schemeClr val="tx1"/>
                </a:solidFill>
                <a:effectLst/>
                <a:latin typeface="+mn-lt"/>
                <a:ea typeface="+mn-ea"/>
                <a:cs typeface="+mn-cs"/>
              </a:rPr>
              <a:t>If we are in the requirements definition phase we could select </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requirements management tools </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or requirements verifiers tools</a:t>
            </a:r>
            <a:endParaRPr lang="en-AU" sz="1200" b="0" i="0" u="none" strike="noStrike" kern="1200" dirty="0">
              <a:solidFill>
                <a:schemeClr val="tx1"/>
              </a:solidFill>
              <a:effectLst/>
              <a:latin typeface="+mn-lt"/>
              <a:ea typeface="+mn-ea"/>
              <a:cs typeface="+mn-cs"/>
            </a:endParaRPr>
          </a:p>
          <a:p>
            <a:pPr rtl="0" eaLnBrk="1" fontAlgn="base" latinLnBrk="0" hangingPunct="1"/>
            <a:r>
              <a:rPr lang="en-US" sz="1200" b="0" i="0" u="none" strike="noStrike" kern="1200" baseline="0" dirty="0">
                <a:solidFill>
                  <a:schemeClr val="tx1"/>
                </a:solidFill>
                <a:effectLst/>
                <a:latin typeface="+mn-lt"/>
                <a:ea typeface="+mn-ea"/>
                <a:cs typeface="+mn-cs"/>
              </a:rPr>
              <a:t>If we are in the  Analysis and design phase we could select </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database design tools</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or application design tools</a:t>
            </a:r>
            <a:endParaRPr lang="en-AU" sz="1200" b="0" i="0" u="none" strike="noStrike" kern="1200" dirty="0">
              <a:solidFill>
                <a:schemeClr val="tx1"/>
              </a:solidFill>
              <a:effectLst/>
              <a:latin typeface="+mn-lt"/>
              <a:ea typeface="+mn-ea"/>
              <a:cs typeface="+mn-cs"/>
            </a:endParaRPr>
          </a:p>
          <a:p>
            <a:pPr rtl="0" eaLnBrk="1" fontAlgn="base" latinLnBrk="0" hangingPunct="1"/>
            <a:r>
              <a:rPr lang="en-US" sz="1200" b="0" i="0" u="none" strike="noStrike" kern="1200" baseline="0" dirty="0">
                <a:solidFill>
                  <a:schemeClr val="tx1"/>
                </a:solidFill>
                <a:effectLst/>
                <a:latin typeface="+mn-lt"/>
                <a:ea typeface="+mn-ea"/>
                <a:cs typeface="+mn-cs"/>
              </a:rPr>
              <a:t>If we are in the Programming phase</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syntax checkers/debuggers</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memory leak and run-time error detection tools</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source code or unit testing tools </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Or  static and dynamic analyzers</a:t>
            </a:r>
            <a:endParaRPr lang="en-AU" sz="1200" b="0" i="0" u="none" strike="noStrike" kern="1200" dirty="0">
              <a:solidFill>
                <a:schemeClr val="tx1"/>
              </a:solidFill>
              <a:effectLst/>
              <a:latin typeface="+mn-lt"/>
              <a:ea typeface="+mn-ea"/>
              <a:cs typeface="+mn-cs"/>
            </a:endParaRPr>
          </a:p>
          <a:p>
            <a:pPr rtl="0" eaLnBrk="1" fontAlgn="base" latinLnBrk="0" hangingPunct="1"/>
            <a:r>
              <a:rPr lang="en-US" sz="1200" b="0" i="0" u="none" strike="noStrike" kern="1200" baseline="0" dirty="0">
                <a:solidFill>
                  <a:schemeClr val="tx1"/>
                </a:solidFill>
                <a:effectLst/>
                <a:latin typeface="+mn-lt"/>
                <a:ea typeface="+mn-ea"/>
                <a:cs typeface="+mn-cs"/>
              </a:rPr>
              <a:t>And finally if we are in the Testing phase we can choose</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test management tools </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network testing tools</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GUI testing tools (capture/playback)</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non-GUI test drivers</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 load/performance testing tools</a:t>
            </a:r>
            <a:endParaRPr lang="en-AU" sz="1200" b="0" i="0" u="none" strike="noStrike" kern="1200" dirty="0">
              <a:solidFill>
                <a:schemeClr val="tx1"/>
              </a:solidFill>
              <a:effectLst/>
              <a:latin typeface="+mn-lt"/>
              <a:ea typeface="+mn-ea"/>
              <a:cs typeface="+mn-cs"/>
            </a:endParaRPr>
          </a:p>
          <a:p>
            <a:pPr lvl="1" rtl="0" eaLnBrk="1" fontAlgn="base" latinLnBrk="0" hangingPunct="1"/>
            <a:r>
              <a:rPr lang="en-US" sz="1200" b="0" i="0" u="none" strike="noStrike" kern="1200" baseline="0" dirty="0">
                <a:solidFill>
                  <a:schemeClr val="tx1"/>
                </a:solidFill>
                <a:effectLst/>
                <a:latin typeface="+mn-lt"/>
                <a:ea typeface="+mn-ea"/>
                <a:cs typeface="+mn-cs"/>
              </a:rPr>
              <a:t>Or  environment testing tools</a:t>
            </a:r>
            <a:endParaRPr lang="en-AU" sz="1200" b="0" i="0" u="none" strike="noStrike" kern="1200" dirty="0">
              <a:solidFill>
                <a:schemeClr val="tx1"/>
              </a:solidFill>
              <a:effectLst/>
              <a:latin typeface="+mn-lt"/>
              <a:ea typeface="+mn-ea"/>
              <a:cs typeface="+mn-cs"/>
            </a:endParaRPr>
          </a:p>
          <a:p>
            <a:endParaRPr lang="en-US" altLang="en-US" sz="1200"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10</a:t>
            </a:fld>
            <a:endParaRPr lang="en-AU"/>
          </a:p>
        </p:txBody>
      </p:sp>
    </p:spTree>
    <p:extLst>
      <p:ext uri="{BB962C8B-B14F-4D97-AF65-F5344CB8AC3E}">
        <p14:creationId xmlns:p14="http://schemas.microsoft.com/office/powerpoint/2010/main" val="2154004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0" i="0" kern="1200" dirty="0">
                <a:solidFill>
                  <a:schemeClr val="tx1"/>
                </a:solidFill>
                <a:effectLst/>
                <a:latin typeface="+mn-lt"/>
                <a:ea typeface="+mn-ea"/>
                <a:cs typeface="+mn-cs"/>
              </a:rPr>
              <a:t>Process review – What are we going to do, what are our strategies to achieve these goals</a:t>
            </a:r>
            <a:r>
              <a:rPr lang="en-US" sz="1200" b="0" i="0" kern="1200" baseline="0" dirty="0">
                <a:solidFill>
                  <a:schemeClr val="tx1"/>
                </a:solidFill>
                <a:effectLst/>
                <a:latin typeface="+mn-lt"/>
                <a:ea typeface="+mn-ea"/>
                <a:cs typeface="+mn-cs"/>
              </a:rPr>
              <a:t> and how are we going to measure them.</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Communicate this to the team.</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process of introducing automated testing to a new project team constitutes the third phase of the </a:t>
            </a:r>
            <a:r>
              <a:rPr lang="en-US" sz="1200" b="0" i="0" kern="1200" dirty="0" err="1">
                <a:solidFill>
                  <a:schemeClr val="tx1"/>
                </a:solidFill>
                <a:effectLst/>
                <a:latin typeface="+mn-lt"/>
                <a:ea typeface="+mn-ea"/>
                <a:cs typeface="+mn-cs"/>
              </a:rPr>
              <a:t>ATLM</a:t>
            </a:r>
            <a:r>
              <a:rPr lang="en-US" sz="1200" b="0" i="0" kern="1200" dirty="0">
                <a:solidFill>
                  <a:schemeClr val="tx1"/>
                </a:solidFill>
                <a:effectLst/>
                <a:latin typeface="+mn-lt"/>
                <a:ea typeface="+mn-ea"/>
                <a:cs typeface="+mn-cs"/>
              </a:rPr>
              <a:t>. This phase outlines the steps necessary to successfully introduce automated testing to a new project, which are summarized in the following sections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Test process analysis ensures that an overall test process and strategy are in place and are modified, if necessary, to allow automated testing to be introduced in a successful fashion. The test engineers define and collect test process metrics in order to allow for process improvement.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test goals/objectives and strategies need to be defined and test process needs to be documented and communicated to the test team. In this phase, the kinds of testing applicable for the technical environment will be defined, and tests are defined that can be supported by automated tools.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the test process analysis, techniques are defined. Best practices are laid out, such as conducting performance testing during the unit-testing phase.</a:t>
            </a:r>
          </a:p>
          <a:p>
            <a:r>
              <a:rPr lang="en-US" sz="1200" b="0" i="0" kern="1200" dirty="0">
                <a:solidFill>
                  <a:schemeClr val="tx1"/>
                </a:solidFill>
                <a:effectLst/>
                <a:latin typeface="+mn-lt"/>
                <a:ea typeface="+mn-ea"/>
                <a:cs typeface="+mn-cs"/>
              </a:rPr>
              <a:t>Plans for user involvement are assessed, and test team personnel skills are analyzed against test requirements and planned test activities. Early test team participation is emphasized, supporting refinement of requirement specifications into terms that can be adequately tested while also supporting test team understanding of application requirements and design.</a:t>
            </a:r>
          </a:p>
          <a:p>
            <a:r>
              <a:rPr lang="en-US" sz="1200" b="1" i="0" kern="1200" dirty="0">
                <a:solidFill>
                  <a:schemeClr val="tx1"/>
                </a:solidFill>
                <a:effectLst/>
                <a:latin typeface="+mn-lt"/>
                <a:ea typeface="+mn-ea"/>
                <a:cs typeface="+mn-cs"/>
              </a:rPr>
              <a:t>Test Tool Consideration</a:t>
            </a:r>
          </a:p>
          <a:p>
            <a:r>
              <a:rPr lang="en-US" sz="1200" b="0" i="0" kern="1200" dirty="0">
                <a:solidFill>
                  <a:schemeClr val="tx1"/>
                </a:solidFill>
                <a:effectLst/>
                <a:latin typeface="+mn-lt"/>
                <a:ea typeface="+mn-ea"/>
                <a:cs typeface="+mn-cs"/>
              </a:rPr>
              <a:t>The test tool consideration process includes steps that investigate whether incorporation of automated test tools that have been brought into the company without a specific project in mind now would be beneficial to a specific project, given the project testing requirements, available test environment, personnel resources, user environment, platform, and product features of the application under test. Schedule is reviewed to ensure sufficient time for test tool setup and development of requirements hierarchy; potential test tools and utilities are mapped to test requirements, test tool compatibility with the application and environment is verified, and workaround solutions are investigated for incompatibility problems that surfaced during compatibility tests</a:t>
            </a:r>
          </a:p>
          <a:p>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11</a:t>
            </a:fld>
            <a:endParaRPr lang="en-AU"/>
          </a:p>
        </p:txBody>
      </p:sp>
    </p:spTree>
    <p:extLst>
      <p:ext uri="{BB962C8B-B14F-4D97-AF65-F5344CB8AC3E}">
        <p14:creationId xmlns:p14="http://schemas.microsoft.com/office/powerpoint/2010/main" val="183569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plan will define roles and responsibilities, project test schedule, test planning and design activities, test environment preparation, test risks and contingencies, and acceptable level of thoroughness (test acceptance criteria)</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test planning stage represents the need to review long–lead-time test planning activities. During this phase, the test team identifies test procedure creation standards and guidelines; hardware, software, and network required to support test environment; test data requirements; a preliminary test schedule; performance measure requirements; a procedure to control test configuration and environment; as well as defect-tracking procedure(s) and associated tracking tool(s).</a:t>
            </a:r>
          </a:p>
          <a:p>
            <a:r>
              <a:rPr lang="en-US" sz="1200" b="0" i="0" kern="1200" dirty="0">
                <a:solidFill>
                  <a:schemeClr val="tx1"/>
                </a:solidFill>
                <a:effectLst/>
                <a:latin typeface="+mn-lt"/>
                <a:ea typeface="+mn-ea"/>
                <a:cs typeface="+mn-cs"/>
              </a:rPr>
              <a:t>The test plan contains the results of each preliminary phase of the structured test methodology (</a:t>
            </a:r>
            <a:r>
              <a:rPr lang="en-US" sz="1200" b="0" i="0" kern="1200" dirty="0" err="1">
                <a:solidFill>
                  <a:schemeClr val="tx1"/>
                </a:solidFill>
                <a:effectLst/>
                <a:latin typeface="+mn-lt"/>
                <a:ea typeface="+mn-ea"/>
                <a:cs typeface="+mn-cs"/>
              </a:rPr>
              <a:t>ATLM</a:t>
            </a:r>
            <a:r>
              <a:rPr lang="en-US" sz="1200" b="0" i="0" kern="1200" dirty="0">
                <a:solidFill>
                  <a:schemeClr val="tx1"/>
                </a:solidFill>
                <a:effectLst/>
                <a:latin typeface="+mn-lt"/>
                <a:ea typeface="+mn-ea"/>
                <a:cs typeface="+mn-cs"/>
              </a:rPr>
              <a:t>). The test plan will define roles and responsibilities, project test schedule, test planning and design activities, test environment preparation, test risks and contingencies, and acceptable level of thoroughness (test acceptance criteria). Test plan appendices may include test procedures, naming conventions, test procedure format standards, and a test procedure traceability matrix.</a:t>
            </a:r>
          </a:p>
          <a:p>
            <a:r>
              <a:rPr lang="en-US" sz="1200" b="0" i="0" kern="1200" dirty="0">
                <a:solidFill>
                  <a:schemeClr val="tx1"/>
                </a:solidFill>
                <a:effectLst/>
                <a:latin typeface="+mn-lt"/>
                <a:ea typeface="+mn-ea"/>
                <a:cs typeface="+mn-cs"/>
              </a:rPr>
              <a:t>The test environment setup is part of test planning. It represents the need to plan, track, and manage test environment setup activities, where material procurements may have long lead times. The test team needs to schedule and track environment setup activities; install test environment hardware, software, and network resources; integrate and install test environment resources; obtain/refine test databases; and develop environment setup scripts and test bed scripts.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772DE0-A19C-4245-86C7-48F0AFB112D9}" type="slidenum">
              <a:rPr lang="en-AU" smtClean="0"/>
              <a:pPr/>
              <a:t>12</a:t>
            </a:fld>
            <a:endParaRPr lang="en-AU"/>
          </a:p>
        </p:txBody>
      </p:sp>
    </p:spTree>
    <p:extLst>
      <p:ext uri="{BB962C8B-B14F-4D97-AF65-F5344CB8AC3E}">
        <p14:creationId xmlns:p14="http://schemas.microsoft.com/office/powerpoint/2010/main" val="3895219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test design component addresses the need to define the number of tests to be performed, the ways that testing will be approached (paths, functions), and the test conditions that need to be exercised. Test design standards need to be defined and followed.</a:t>
            </a:r>
            <a:endParaRPr lang="en-AU" dirty="0"/>
          </a:p>
          <a:p>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13</a:t>
            </a:fld>
            <a:endParaRPr lang="en-AU"/>
          </a:p>
        </p:txBody>
      </p:sp>
    </p:spTree>
    <p:extLst>
      <p:ext uri="{BB962C8B-B14F-4D97-AF65-F5344CB8AC3E}">
        <p14:creationId xmlns:p14="http://schemas.microsoft.com/office/powerpoint/2010/main" val="1310306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automated tests to be reusable, repeatable, and maintainable, test development standards need to be defined and followed.</a:t>
            </a:r>
          </a:p>
          <a:p>
            <a:r>
              <a:rPr lang="en-US" sz="1200" b="0" i="0" kern="1200" dirty="0">
                <a:solidFill>
                  <a:schemeClr val="tx1"/>
                </a:solidFill>
                <a:effectLst/>
                <a:latin typeface="+mn-lt"/>
                <a:ea typeface="+mn-ea"/>
                <a:cs typeface="+mn-cs"/>
              </a:rPr>
              <a:t>After performing test analysis and design, the test team is now ready to perform test development.</a:t>
            </a:r>
          </a:p>
          <a:p>
            <a:r>
              <a:rPr lang="en-US" sz="1200" b="0" i="0" kern="1200" dirty="0">
                <a:solidFill>
                  <a:schemeClr val="tx1"/>
                </a:solidFill>
                <a:effectLst/>
                <a:latin typeface="+mn-lt"/>
                <a:ea typeface="+mn-ea"/>
                <a:cs typeface="+mn-cs"/>
              </a:rPr>
              <a:t>Keep in mind that the test design and development activities follow an iterative and incremental approach, in order to address the highest risk functionality up front. Table 2 correlates the development process phases to the test process phases. The testing processes and steps outlined in the table are strategically aligned with the development process, and the execution of these steps results in the refinement of test procedures at the same time as developers are creating the software modules. Automated and/or manual test procedures are developed during the integration test phase with the intention of reusing them during the system test phase.</a:t>
            </a:r>
          </a:p>
          <a:p>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14</a:t>
            </a:fld>
            <a:endParaRPr lang="en-AU"/>
          </a:p>
        </p:txBody>
      </p:sp>
    </p:spTree>
    <p:extLst>
      <p:ext uri="{BB962C8B-B14F-4D97-AF65-F5344CB8AC3E}">
        <p14:creationId xmlns:p14="http://schemas.microsoft.com/office/powerpoint/2010/main" val="46509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mn-lt"/>
                <a:ea typeface="+mn-ea"/>
                <a:cs typeface="+mn-cs"/>
              </a:rPr>
              <a:t>At this stage, the test team has addressed test design and test development. Test procedures are now ready to be executed in support of exercising the application under test. Also, test environment setup planning and implementation was addressed consistent with the test requirements and guidelines provided within the test plan.</a:t>
            </a:r>
          </a:p>
          <a:p>
            <a:r>
              <a:rPr lang="en-US" sz="1200" b="0" i="0" kern="1200" dirty="0">
                <a:solidFill>
                  <a:schemeClr val="tx1"/>
                </a:solidFill>
                <a:effectLst/>
                <a:latin typeface="+mn-lt"/>
                <a:ea typeface="+mn-ea"/>
                <a:cs typeface="+mn-cs"/>
              </a:rPr>
              <a:t>With the test plan in hand and the test environment now operational, it's time to execute the tests defined for the test program. When executing test procedures, the test team must comply with a test procedure execution schedule, as discussed earlier. The test procedure execution schedule implements the strategy defined within the test plan. Plans for unit, integration, system, and user acceptance testing are executed. </a:t>
            </a:r>
          </a:p>
          <a:p>
            <a:r>
              <a:rPr lang="en-US" sz="1200" b="0" i="0" kern="1200" dirty="0">
                <a:solidFill>
                  <a:schemeClr val="tx1"/>
                </a:solidFill>
                <a:effectLst/>
                <a:latin typeface="+mn-lt"/>
                <a:ea typeface="+mn-ea"/>
                <a:cs typeface="+mn-cs"/>
              </a:rPr>
              <a:t>When executing test procedures, the test team needs to comply with a test procedure execution schedule. Following test execution, test outcome evaluations are performed and test result documentation is prepared.</a:t>
            </a:r>
          </a:p>
          <a:p>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15</a:t>
            </a:fld>
            <a:endParaRPr lang="en-AU"/>
          </a:p>
        </p:txBody>
      </p:sp>
    </p:spTree>
    <p:extLst>
      <p:ext uri="{BB962C8B-B14F-4D97-AF65-F5344CB8AC3E}">
        <p14:creationId xmlns:p14="http://schemas.microsoft.com/office/powerpoint/2010/main" val="222535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lets look at the advantages of automated testing.</a:t>
            </a:r>
          </a:p>
          <a:p>
            <a:endParaRPr lang="en-AU" dirty="0"/>
          </a:p>
          <a:p>
            <a:r>
              <a:rPr lang="en-AU" dirty="0"/>
              <a:t>Say we work</a:t>
            </a:r>
            <a:r>
              <a:rPr lang="en-AU" baseline="0" dirty="0"/>
              <a:t> for a company that has a rapid development cycle and we are updating the product of service regularly, we need to continually test to make sure that the new changes do not cause conflict or make the product unstable. If we were using manual testing techniques, a software tester or team would have to conduct the same tests to ensure errors haven’t been introduced. This is repetitive and potentially a waste of resources. </a:t>
            </a:r>
            <a:endParaRPr lang="en-AU" dirty="0"/>
          </a:p>
          <a:p>
            <a:endParaRPr lang="en-AU" dirty="0"/>
          </a:p>
          <a:p>
            <a:r>
              <a:rPr lang="en-AU" dirty="0"/>
              <a:t>So</a:t>
            </a:r>
            <a:r>
              <a:rPr lang="en-AU" baseline="0" dirty="0"/>
              <a:t> as</a:t>
            </a:r>
            <a:r>
              <a:rPr lang="en-AU" dirty="0"/>
              <a:t> regression testing can be automated and tested more frequently, this helps detect errors that reach the productions phase.</a:t>
            </a:r>
            <a:r>
              <a:rPr lang="en-AU" baseline="0" dirty="0"/>
              <a:t> Because we are using scripts and tools to rest, we can simulate multiple users and do things like load testing and performance testing. This isn’t possible with manual testing. Using frameworks, we are able to write test scrips once and re use them and potentially across different software products with small changes. We can write a test script that takes in various parameters, and continually run this script.</a:t>
            </a:r>
          </a:p>
          <a:p>
            <a:endParaRPr lang="en-AU" baseline="0" dirty="0"/>
          </a:p>
          <a:p>
            <a:r>
              <a:rPr lang="en-AU" baseline="0" dirty="0"/>
              <a:t>As testing is automated and performed by a computer, the testing cycles are shorter and we can run tests over night. As humans are removed from this part of the testing process, its much easier to estimate how long test are going to run for. Automated testing also automatically compares results, this removes some human error which promotes consistency and results can become more consistent due to more test being run, more often.</a:t>
            </a:r>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2</a:t>
            </a:fld>
            <a:endParaRPr lang="en-AU"/>
          </a:p>
        </p:txBody>
      </p:sp>
    </p:spTree>
    <p:extLst>
      <p:ext uri="{BB962C8B-B14F-4D97-AF65-F5344CB8AC3E}">
        <p14:creationId xmlns:p14="http://schemas.microsoft.com/office/powerpoint/2010/main" val="1433118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lets look at the advantages of automated testing.</a:t>
            </a:r>
          </a:p>
          <a:p>
            <a:endParaRPr lang="en-AU" dirty="0"/>
          </a:p>
          <a:p>
            <a:r>
              <a:rPr lang="en-AU" dirty="0"/>
              <a:t>Say we work</a:t>
            </a:r>
            <a:r>
              <a:rPr lang="en-AU" baseline="0" dirty="0"/>
              <a:t> for a company that has a rapid development cycle and we are updating the product of service regularly, we need to continually test to make sure that the new changes do not cause conflict or make the product unstable. If we were using manual testing techniques, a software tester or team would have to conduct the same tests to ensure errors haven’t been introduced. This is repetitive and potentially a waste of resources. </a:t>
            </a:r>
            <a:endParaRPr lang="en-AU" dirty="0"/>
          </a:p>
          <a:p>
            <a:endParaRPr lang="en-AU" dirty="0"/>
          </a:p>
          <a:p>
            <a:r>
              <a:rPr lang="en-AU" dirty="0"/>
              <a:t>So</a:t>
            </a:r>
            <a:r>
              <a:rPr lang="en-AU" baseline="0" dirty="0"/>
              <a:t> as</a:t>
            </a:r>
            <a:r>
              <a:rPr lang="en-AU" dirty="0"/>
              <a:t> regression testing can be automated and tested more frequently, this helps detect errors that reach the productions phase.</a:t>
            </a:r>
            <a:r>
              <a:rPr lang="en-AU" baseline="0" dirty="0"/>
              <a:t> Because we are using scripts and tools to rest, we can simulate multiple users and do things like load testing and performance testing. This isn’t possible with manual testing. Using frameworks, we are able to write test scrips once and re use them and potentially across different software products with small changes. We can write a test script that takes in various parameters, and continually run this script.</a:t>
            </a:r>
          </a:p>
          <a:p>
            <a:endParaRPr lang="en-AU" baseline="0" dirty="0"/>
          </a:p>
          <a:p>
            <a:r>
              <a:rPr lang="en-AU" baseline="0" dirty="0"/>
              <a:t>As testing is automated and performed by a computer, the testing cycles are shorter and we can run tests over night. As humans are removed from this part of the testing process, its much easier to estimate how long test are going to run for. Automated testing also automatically compares results, this removes some human error which promotes consistency and results can become more consistent due to more test being run, more often.</a:t>
            </a:r>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3</a:t>
            </a:fld>
            <a:endParaRPr lang="en-AU"/>
          </a:p>
        </p:txBody>
      </p:sp>
    </p:spTree>
    <p:extLst>
      <p:ext uri="{BB962C8B-B14F-4D97-AF65-F5344CB8AC3E}">
        <p14:creationId xmlns:p14="http://schemas.microsoft.com/office/powerpoint/2010/main" val="2601733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a:t>
            </a:r>
            <a:r>
              <a:rPr lang="en-AU" baseline="0" dirty="0"/>
              <a:t> automated testing sounds great right? </a:t>
            </a:r>
            <a:endParaRPr lang="en-AU" dirty="0"/>
          </a:p>
          <a:p>
            <a:r>
              <a:rPr lang="en-AU" dirty="0"/>
              <a:t>Well automated tests are horrible</a:t>
            </a:r>
            <a:r>
              <a:rPr lang="en-AU" baseline="0" dirty="0"/>
              <a:t> for things that involve human intervention. An automated test can’t tell if something is actually displaying properly or the end user experience is actually good.</a:t>
            </a:r>
          </a:p>
          <a:p>
            <a:endParaRPr lang="en-AU" baseline="0" dirty="0"/>
          </a:p>
          <a:p>
            <a:r>
              <a:rPr lang="en-AU" baseline="0" dirty="0"/>
              <a:t>People also have unrealistic expectations with automated testing processes, they expect that automated tests will find lots of errors. If you automate poorly built or thought out tests, it doesn’t matter how many times you run them. Automated testing still relies on good quality software testers. Automated testing software is also expensive and can have a learning curve, this can results in a poor testing experience.</a:t>
            </a:r>
          </a:p>
          <a:p>
            <a:endParaRPr lang="en-AU" baseline="0" dirty="0"/>
          </a:p>
          <a:p>
            <a:r>
              <a:rPr lang="en-AU" baseline="0" dirty="0"/>
              <a:t>Automated testing will probably never replace manual testing. Realistically before you automate tests, these must be thought up and performed manually at least once. </a:t>
            </a:r>
          </a:p>
          <a:p>
            <a:endParaRPr lang="en-AU" baseline="0" dirty="0"/>
          </a:p>
          <a:p>
            <a:r>
              <a:rPr lang="en-AU" baseline="0" dirty="0"/>
              <a:t>Tests that are executed rarely, probably aren’t worth the effort the automate. If the system is unstable and prone to crashing, this is probably not worth the effort to build automated tests.  Tests that rely on lots of physical interaction and human intervention are probably not worth automating. </a:t>
            </a:r>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4</a:t>
            </a:fld>
            <a:endParaRPr lang="en-AU"/>
          </a:p>
        </p:txBody>
      </p:sp>
    </p:spTree>
    <p:extLst>
      <p:ext uri="{BB962C8B-B14F-4D97-AF65-F5344CB8AC3E}">
        <p14:creationId xmlns:p14="http://schemas.microsoft.com/office/powerpoint/2010/main" val="721200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this one is in</a:t>
            </a:r>
            <a:r>
              <a:rPr lang="en-AU" baseline="0" dirty="0"/>
              <a:t> the name, if a set of tests must be run repeatedly, automation is a huge win! If your system is constantly changing and you need to run regression tests, the automation of this is a good idea. Remember that regression testing is executing all or a partial selection of tests from the previous build to ensure that no errors have been introduced. </a:t>
            </a:r>
          </a:p>
          <a:p>
            <a:endParaRPr lang="en-AU" baseline="0" dirty="0"/>
          </a:p>
          <a:p>
            <a:r>
              <a:rPr lang="en-AU" baseline="0" dirty="0"/>
              <a:t>Automated testing also allows for testers to deploy the same tests at the same time on different machine, testing different computers and OS platforms. </a:t>
            </a:r>
          </a:p>
          <a:p>
            <a:endParaRPr lang="en-AU" baseline="0" dirty="0"/>
          </a:p>
          <a:p>
            <a:r>
              <a:rPr lang="en-AU" baseline="0" dirty="0"/>
              <a:t>As automation frees up testers time, this allows them to think about and deploy a larger breadth of tests and focus more on problem analysis than actually sitting there and manually working through a large series of tests by hand. </a:t>
            </a:r>
          </a:p>
          <a:p>
            <a:endParaRPr lang="en-AU" baseline="0" dirty="0"/>
          </a:p>
          <a:p>
            <a:r>
              <a:rPr lang="en-AU" baseline="0" dirty="0"/>
              <a:t>A large con of automated testing is the costs for the software. HP’s </a:t>
            </a:r>
            <a:r>
              <a:rPr lang="en-AU" baseline="0" dirty="0" err="1"/>
              <a:t>QTP</a:t>
            </a:r>
            <a:r>
              <a:rPr lang="en-AU" baseline="0" dirty="0"/>
              <a:t> cost about 10,000 American dollars for once licence. The </a:t>
            </a:r>
            <a:r>
              <a:rPr lang="en-AU" baseline="0" dirty="0" err="1"/>
              <a:t>intial</a:t>
            </a:r>
            <a:r>
              <a:rPr lang="en-AU" baseline="0" dirty="0"/>
              <a:t> price cost and learning curve may be off-putting. </a:t>
            </a:r>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5</a:t>
            </a:fld>
            <a:endParaRPr lang="en-AU"/>
          </a:p>
        </p:txBody>
      </p:sp>
    </p:spTree>
    <p:extLst>
      <p:ext uri="{BB962C8B-B14F-4D97-AF65-F5344CB8AC3E}">
        <p14:creationId xmlns:p14="http://schemas.microsoft.com/office/powerpoint/2010/main" val="1277192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are some pro of manual testing?</a:t>
            </a:r>
          </a:p>
          <a:p>
            <a:endParaRPr lang="en-AU" dirty="0"/>
          </a:p>
          <a:p>
            <a:r>
              <a:rPr lang="en-AU" dirty="0"/>
              <a:t>If a test will not be run that often, its probably not worth automating it</a:t>
            </a:r>
            <a:r>
              <a:rPr lang="en-AU" baseline="0" dirty="0"/>
              <a:t> and manual testing will be more cost effective. </a:t>
            </a:r>
          </a:p>
          <a:p>
            <a:endParaRPr lang="en-AU" baseline="0" dirty="0"/>
          </a:p>
          <a:p>
            <a:r>
              <a:rPr lang="en-AU" baseline="0" dirty="0"/>
              <a:t>Manual testing also allows the tester to perform more ad hoc tests. This can be exploratory. If someone is experienced in testing or knows the software under test well, it is probably quicker for the to manually perform a few random tests. </a:t>
            </a:r>
          </a:p>
          <a:p>
            <a:endParaRPr lang="en-AU" baseline="0" dirty="0"/>
          </a:p>
          <a:p>
            <a:r>
              <a:rPr lang="en-AU" baseline="0" dirty="0" err="1"/>
              <a:t>Alternativly</a:t>
            </a:r>
            <a:r>
              <a:rPr lang="en-AU" baseline="0" dirty="0"/>
              <a:t>, it can be very </a:t>
            </a:r>
            <a:r>
              <a:rPr lang="en-AU" baseline="0" dirty="0" err="1"/>
              <a:t>expenesive</a:t>
            </a:r>
            <a:r>
              <a:rPr lang="en-AU" baseline="0" dirty="0"/>
              <a:t> for someone to sit there are run many manual tests in succession. This is very time consuming. If every time there is a new build of software and the tester must manually perform all the test, this can become tiresome and the breeds errors and complacency. </a:t>
            </a:r>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6</a:t>
            </a:fld>
            <a:endParaRPr lang="en-AU"/>
          </a:p>
        </p:txBody>
      </p:sp>
    </p:spTree>
    <p:extLst>
      <p:ext uri="{BB962C8B-B14F-4D97-AF65-F5344CB8AC3E}">
        <p14:creationId xmlns:p14="http://schemas.microsoft.com/office/powerpoint/2010/main" val="2204833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dirty="0">
                <a:solidFill>
                  <a:schemeClr val="tx1"/>
                </a:solidFill>
                <a:effectLst/>
                <a:latin typeface="+mn-lt"/>
                <a:ea typeface="+mn-ea"/>
                <a:cs typeface="+mn-cs"/>
              </a:rPr>
              <a:t>Now we have talked about automated testing – lets talk about integrating</a:t>
            </a:r>
            <a:r>
              <a:rPr lang="en-US" sz="1200" b="0" i="0" kern="1200" baseline="0" dirty="0">
                <a:solidFill>
                  <a:schemeClr val="tx1"/>
                </a:solidFill>
                <a:effectLst/>
                <a:latin typeface="+mn-lt"/>
                <a:ea typeface="+mn-ea"/>
                <a:cs typeface="+mn-cs"/>
              </a:rPr>
              <a:t> this into your workplace.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using the systematic approach outlined within the </a:t>
            </a:r>
            <a:r>
              <a:rPr lang="en-US" altLang="en-US" dirty="0"/>
              <a:t>Automated Test Life-Cycle Methodology </a:t>
            </a:r>
            <a:r>
              <a:rPr lang="en-US" sz="1200" b="0" i="0" kern="1200" dirty="0">
                <a:solidFill>
                  <a:schemeClr val="tx1"/>
                </a:solidFill>
                <a:effectLst/>
                <a:latin typeface="+mn-lt"/>
                <a:ea typeface="+mn-ea"/>
                <a:cs typeface="+mn-cs"/>
              </a:rPr>
              <a:t>, organizations can organize and execute test activities in a way that maximizes test coverage within the limits of testing resources. This structured test methodology involves a multi-stage process, supporting the detailed and interrelated activities that are required to introduce and utilize an automated test tool: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Basically organizations</a:t>
            </a:r>
            <a:r>
              <a:rPr lang="en-US" sz="1200" b="0" i="0" kern="1200" baseline="0" dirty="0">
                <a:solidFill>
                  <a:schemeClr val="tx1"/>
                </a:solidFill>
                <a:effectLst/>
                <a:latin typeface="+mn-lt"/>
                <a:ea typeface="+mn-ea"/>
                <a:cs typeface="+mn-cs"/>
              </a:rPr>
              <a:t> can face resource constraints where they are trying to maximize their test coverage, </a:t>
            </a:r>
            <a:r>
              <a:rPr lang="en-US" sz="1200" b="0" i="0" kern="1200" baseline="0" dirty="0" err="1">
                <a:solidFill>
                  <a:schemeClr val="tx1"/>
                </a:solidFill>
                <a:effectLst/>
                <a:latin typeface="+mn-lt"/>
                <a:ea typeface="+mn-ea"/>
                <a:cs typeface="+mn-cs"/>
              </a:rPr>
              <a:t>withing</a:t>
            </a:r>
            <a:r>
              <a:rPr lang="en-US" sz="1200" b="0" i="0" kern="1200" baseline="0" dirty="0">
                <a:solidFill>
                  <a:schemeClr val="tx1"/>
                </a:solidFill>
                <a:effectLst/>
                <a:latin typeface="+mn-lt"/>
                <a:ea typeface="+mn-ea"/>
                <a:cs typeface="+mn-cs"/>
              </a:rPr>
              <a:t> the limits of what ever testing resources they have. By following a systematic approach and structure, they can maximize their testing resources. This is why organizations follow automated test life cycle methodologies.</a:t>
            </a:r>
            <a:endParaRPr lang="en-AU" sz="1200" b="0" i="0" kern="1200" dirty="0">
              <a:solidFill>
                <a:schemeClr val="tx1"/>
              </a:solidFill>
              <a:effectLst/>
              <a:latin typeface="+mn-lt"/>
              <a:ea typeface="+mn-ea"/>
              <a:cs typeface="+mn-cs"/>
            </a:endParaRP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a:t>
            </a:r>
            <a:r>
              <a:rPr lang="en-AU" sz="1200" b="0" i="0" kern="1200" baseline="0" dirty="0">
                <a:solidFill>
                  <a:schemeClr val="tx1"/>
                </a:solidFill>
                <a:effectLst/>
                <a:latin typeface="+mn-lt"/>
                <a:ea typeface="+mn-ea"/>
                <a:cs typeface="+mn-cs"/>
              </a:rPr>
              <a:t> automated test life cycle </a:t>
            </a:r>
            <a:r>
              <a:rPr lang="en-AU" sz="1200" b="0" i="0" kern="1200" baseline="0" dirty="0" err="1">
                <a:solidFill>
                  <a:schemeClr val="tx1"/>
                </a:solidFill>
                <a:effectLst/>
                <a:latin typeface="+mn-lt"/>
                <a:ea typeface="+mn-ea"/>
                <a:cs typeface="+mn-cs"/>
              </a:rPr>
              <a:t>methodolody</a:t>
            </a:r>
            <a:r>
              <a:rPr lang="en-AU" sz="1200" b="0" i="0" kern="1200" baseline="0" dirty="0">
                <a:solidFill>
                  <a:schemeClr val="tx1"/>
                </a:solidFill>
                <a:effectLst/>
                <a:latin typeface="+mn-lt"/>
                <a:ea typeface="+mn-ea"/>
                <a:cs typeface="+mn-cs"/>
              </a:rPr>
              <a:t> is to</a:t>
            </a:r>
          </a:p>
          <a:p>
            <a:endParaRPr lang="en-AU"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baseline="0" dirty="0">
                <a:solidFill>
                  <a:schemeClr val="tx1"/>
                </a:solidFill>
                <a:effectLst/>
                <a:latin typeface="+mn-lt"/>
                <a:ea typeface="+mn-ea"/>
                <a:cs typeface="+mn-cs"/>
              </a:rPr>
              <a:t>Decision to automate testing - </a:t>
            </a:r>
            <a:r>
              <a:rPr lang="en-US" sz="1200" b="0" i="0" kern="1200" dirty="0">
                <a:solidFill>
                  <a:schemeClr val="tx1"/>
                </a:solidFill>
                <a:effectLst/>
                <a:latin typeface="+mn-lt"/>
                <a:ea typeface="+mn-ea"/>
                <a:cs typeface="+mn-cs"/>
              </a:rPr>
              <a:t>purpose to help overcome false expectation.</a:t>
            </a:r>
            <a:endParaRPr lang="en-AU" sz="1200" b="0" i="0" kern="1200" baseline="0" dirty="0">
              <a:solidFill>
                <a:schemeClr val="tx1"/>
              </a:solidFill>
              <a:effectLst/>
              <a:latin typeface="+mn-lt"/>
              <a:ea typeface="+mn-ea"/>
              <a:cs typeface="+mn-cs"/>
            </a:endParaRPr>
          </a:p>
          <a:p>
            <a:r>
              <a:rPr lang="en-AU" sz="1200" b="0" i="0" kern="1200" baseline="0" dirty="0">
                <a:solidFill>
                  <a:schemeClr val="tx1"/>
                </a:solidFill>
                <a:effectLst/>
                <a:latin typeface="+mn-lt"/>
                <a:ea typeface="+mn-ea"/>
                <a:cs typeface="+mn-cs"/>
              </a:rPr>
              <a:t>Then you must find the right test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Go through the automated testing</a:t>
            </a:r>
            <a:r>
              <a:rPr lang="en-AU" baseline="0" dirty="0"/>
              <a:t> introduction process. </a:t>
            </a:r>
            <a:r>
              <a:rPr lang="en-US" sz="1200" b="0" i="0" kern="1200" dirty="0">
                <a:solidFill>
                  <a:schemeClr val="tx1"/>
                </a:solidFill>
                <a:effectLst/>
                <a:latin typeface="+mn-lt"/>
                <a:ea typeface="+mn-ea"/>
                <a:cs typeface="+mn-cs"/>
              </a:rPr>
              <a:t>This phase outlines the steps necessary to successfully introduce automated testing to a new project, which are summarized in the following sections</a:t>
            </a:r>
            <a:endParaRPr lang="en-AU" baseline="0" dirty="0"/>
          </a:p>
          <a:p>
            <a:r>
              <a:rPr lang="en-AU" baseline="0" dirty="0"/>
              <a:t>Design and develop the tests</a:t>
            </a:r>
          </a:p>
          <a:p>
            <a:r>
              <a:rPr lang="en-AU" baseline="0" dirty="0"/>
              <a:t>Go through the execution phase</a:t>
            </a:r>
          </a:p>
          <a:p>
            <a:r>
              <a:rPr lang="en-AU" baseline="0" dirty="0"/>
              <a:t>Then review and assess.</a:t>
            </a:r>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7</a:t>
            </a:fld>
            <a:endParaRPr lang="en-AU"/>
          </a:p>
        </p:txBody>
      </p:sp>
    </p:spTree>
    <p:extLst>
      <p:ext uri="{BB962C8B-B14F-4D97-AF65-F5344CB8AC3E}">
        <p14:creationId xmlns:p14="http://schemas.microsoft.com/office/powerpoint/2010/main" val="309089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1200" b="0" i="0" kern="1200" dirty="0">
                <a:solidFill>
                  <a:schemeClr val="tx1"/>
                </a:solidFill>
                <a:effectLst/>
                <a:latin typeface="+mn-lt"/>
                <a:ea typeface="+mn-ea"/>
                <a:cs typeface="+mn-cs"/>
              </a:rPr>
              <a:t>The decision to automate phase has the purpose to help overcome false expectation.</a:t>
            </a:r>
          </a:p>
          <a:p>
            <a:pPr>
              <a:buFont typeface="Arial" panose="020B0604020202020204" pitchFamily="34" charset="0"/>
              <a:buNone/>
            </a:pPr>
            <a:r>
              <a:rPr lang="en-US" sz="1200" b="0" i="0" kern="1200" dirty="0">
                <a:solidFill>
                  <a:schemeClr val="tx1"/>
                </a:solidFill>
                <a:effectLst/>
                <a:latin typeface="+mn-lt"/>
                <a:ea typeface="+mn-ea"/>
                <a:cs typeface="+mn-cs"/>
              </a:rPr>
              <a:t>During this phase, it's important for the test team to manage automated testing expectations</a:t>
            </a:r>
            <a:r>
              <a:rPr lang="en-US" sz="1200" b="0" i="0" kern="1200" baseline="0" dirty="0">
                <a:solidFill>
                  <a:schemeClr val="tx1"/>
                </a:solidFill>
                <a:effectLst/>
                <a:latin typeface="+mn-lt"/>
                <a:ea typeface="+mn-ea"/>
                <a:cs typeface="+mn-cs"/>
              </a:rPr>
              <a:t> and outline what to expect and what not to expect. </a:t>
            </a:r>
            <a:r>
              <a:rPr lang="en-US" sz="1200" b="0" i="0" kern="1200" baseline="0" dirty="0" err="1">
                <a:solidFill>
                  <a:schemeClr val="tx1"/>
                </a:solidFill>
                <a:effectLst/>
                <a:latin typeface="+mn-lt"/>
                <a:ea typeface="+mn-ea"/>
                <a:cs typeface="+mn-cs"/>
              </a:rPr>
              <a:t>Expecially</a:t>
            </a:r>
            <a:r>
              <a:rPr lang="en-US" sz="1200" b="0" i="0" kern="1200" baseline="0" dirty="0">
                <a:solidFill>
                  <a:schemeClr val="tx1"/>
                </a:solidFill>
                <a:effectLst/>
                <a:latin typeface="+mn-lt"/>
                <a:ea typeface="+mn-ea"/>
                <a:cs typeface="+mn-cs"/>
              </a:rPr>
              <a:t> to management or people who don’t come from a testing background.</a:t>
            </a:r>
            <a:endParaRPr lang="en-US" sz="1200" b="0" i="0" kern="1200" dirty="0">
              <a:solidFill>
                <a:schemeClr val="tx1"/>
              </a:solidFill>
              <a:effectLst/>
              <a:latin typeface="+mn-lt"/>
              <a:ea typeface="+mn-ea"/>
              <a:cs typeface="+mn-cs"/>
            </a:endParaRPr>
          </a:p>
          <a:p>
            <a:pPr>
              <a:buFont typeface="Arial" panose="020B0604020202020204" pitchFamily="34" charset="0"/>
              <a:buNone/>
            </a:pPr>
            <a:endParaRPr lang="en-US" altLang="en-US" sz="1200" b="1" dirty="0"/>
          </a:p>
          <a:p>
            <a:pPr>
              <a:buFont typeface="Arial" panose="020B0604020202020204" pitchFamily="34" charset="0"/>
              <a:buNone/>
            </a:pPr>
            <a:r>
              <a:rPr lang="en-US" altLang="en-US" sz="1200" b="1" dirty="0"/>
              <a:t>We need to decide</a:t>
            </a:r>
            <a:r>
              <a:rPr lang="en-US" altLang="en-US" sz="1200" b="1" baseline="0" dirty="0"/>
              <a:t> if we want to automate the tests.</a:t>
            </a:r>
          </a:p>
          <a:p>
            <a:pPr>
              <a:buFont typeface="Arial" panose="020B0604020202020204" pitchFamily="34" charset="0"/>
              <a:buNone/>
            </a:pPr>
            <a:r>
              <a:rPr lang="en-US" altLang="en-US" sz="1200" b="1" baseline="0" dirty="0"/>
              <a:t>There are some expectations associated with test automation, they are </a:t>
            </a:r>
            <a:endParaRPr lang="en-US" altLang="en-US" sz="1200" b="1" dirty="0"/>
          </a:p>
          <a:p>
            <a:pPr>
              <a:buFont typeface="Arial" panose="020B0604020202020204" pitchFamily="34" charset="0"/>
              <a:buNone/>
            </a:pPr>
            <a:r>
              <a:rPr lang="en-US" altLang="en-US" sz="1200" b="1" dirty="0"/>
              <a:t>EXPECTATION</a:t>
            </a:r>
          </a:p>
          <a:p>
            <a:pPr>
              <a:buFont typeface="Arial" panose="020B0604020202020204" pitchFamily="34" charset="0"/>
              <a:buNone/>
            </a:pPr>
            <a:r>
              <a:rPr lang="en-US" altLang="en-US" sz="1200" dirty="0"/>
              <a:t>Automatic test plan generation - No tool can create automatically a comprehensive test plan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One Test tool fits all - No single tool can support all operating systems environments and programming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Imminent test effort reduction - Initial use of an automated test tool can actually increase the test effort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Tool ease of use - Using an automated tool requires new skills, additional training is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Universal application of test automation - Not all the tests required for a project can be automated (e.g. some test are physically impossible; time or cost limitation)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100% test coverage - It is impossible to perform an exhaustive testing of all the possible inputs (simple or combination) to a system</a:t>
            </a:r>
          </a:p>
          <a:p>
            <a:endParaRPr lang="en-US" altLang="en-US" sz="1200" dirty="0"/>
          </a:p>
          <a:p>
            <a:endParaRPr lang="en-AU" dirty="0"/>
          </a:p>
        </p:txBody>
      </p:sp>
      <p:sp>
        <p:nvSpPr>
          <p:cNvPr id="4" name="Slide Number Placeholder 3"/>
          <p:cNvSpPr>
            <a:spLocks noGrp="1"/>
          </p:cNvSpPr>
          <p:nvPr>
            <p:ph type="sldNum" sz="quarter" idx="10"/>
          </p:nvPr>
        </p:nvSpPr>
        <p:spPr/>
        <p:txBody>
          <a:bodyPr/>
          <a:lstStyle/>
          <a:p>
            <a:fld id="{53772DE0-A19C-4245-86C7-48F0AFB112D9}" type="slidenum">
              <a:rPr lang="en-AU" smtClean="0"/>
              <a:pPr/>
              <a:t>8</a:t>
            </a:fld>
            <a:endParaRPr lang="en-AU"/>
          </a:p>
        </p:txBody>
      </p:sp>
    </p:spTree>
    <p:extLst>
      <p:ext uri="{BB962C8B-B14F-4D97-AF65-F5344CB8AC3E}">
        <p14:creationId xmlns:p14="http://schemas.microsoft.com/office/powerpoint/2010/main" val="7930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normAutofit fontScale="40000" lnSpcReduction="20000"/>
          </a:bodyPr>
          <a:lstStyle/>
          <a:p>
            <a:pPr>
              <a:buFontTx/>
              <a:buChar char="•"/>
            </a:pPr>
            <a:r>
              <a:rPr lang="en-US" altLang="en-US" dirty="0"/>
              <a:t>So we have decided to pay for some automated</a:t>
            </a:r>
            <a:r>
              <a:rPr lang="en-US" altLang="en-US" baseline="0" dirty="0"/>
              <a:t> testing software and put in the time to learn this stuff,</a:t>
            </a:r>
          </a:p>
          <a:p>
            <a:pPr>
              <a:buFontTx/>
              <a:buChar char="•"/>
            </a:pPr>
            <a:r>
              <a:rPr lang="en-US" altLang="en-US" baseline="0" dirty="0"/>
              <a:t>We should see :</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Improved requirements definition </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Improved performance/load/stress testing</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Improved partnership with development team</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Improved system development life cycle</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Improved build verification testing (smoke testing)</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Improved regression testing</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Improved multiplatform/software compatibility testing</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Improved execution of the repetitive tests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Improved focus on advanced test issues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Execution of tests that manual testing can't accomplish</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Ability to reproduce software defects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1200" b="0" i="0" u="none" strike="noStrike" cap="none" normalizeH="0" baseline="0" dirty="0">
                <a:ln>
                  <a:noFill/>
                </a:ln>
                <a:solidFill>
                  <a:schemeClr val="tx1"/>
                </a:solidFill>
                <a:effectLst/>
                <a:latin typeface="Arial" panose="020B0604020202020204" pitchFamily="34" charset="0"/>
              </a:rPr>
              <a:t> After-hours testing</a:t>
            </a:r>
          </a:p>
          <a:p>
            <a:pPr>
              <a:buFontTx/>
              <a:buChar char="•"/>
            </a:pPr>
            <a:endParaRPr lang="en-US" altLang="en-US" dirty="0"/>
          </a:p>
          <a:p>
            <a:r>
              <a:rPr lang="en-US" altLang="en-US" dirty="0"/>
              <a:t>Improved requirements definition: Generation of clear requirements helps the minimization of time and effort </a:t>
            </a:r>
          </a:p>
        </p:txBody>
      </p:sp>
    </p:spTree>
    <p:extLst>
      <p:ext uri="{BB962C8B-B14F-4D97-AF65-F5344CB8AC3E}">
        <p14:creationId xmlns:p14="http://schemas.microsoft.com/office/powerpoint/2010/main" val="3319140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Cover Option A">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itle 1"/>
          <p:cNvSpPr>
            <a:spLocks noGrp="1"/>
          </p:cNvSpPr>
          <p:nvPr>
            <p:ph type="ctrTitle" hasCustomPrompt="1"/>
          </p:nvPr>
        </p:nvSpPr>
        <p:spPr>
          <a:xfrm>
            <a:off x="513702" y="3511274"/>
            <a:ext cx="4483904" cy="1348199"/>
          </a:xfrm>
        </p:spPr>
        <p:txBody>
          <a:bodyPr anchor="ctr">
            <a:normAutofit/>
          </a:bodyPr>
          <a:lstStyle>
            <a:lvl1pPr algn="l">
              <a:lnSpc>
                <a:spcPct val="100000"/>
              </a:lnSpc>
              <a:spcAft>
                <a:spcPts val="450"/>
              </a:spcAft>
              <a:defRPr sz="2100" b="1" baseline="0">
                <a:solidFill>
                  <a:schemeClr val="bg2"/>
                </a:solidFill>
                <a:latin typeface="Arial" charset="0"/>
                <a:ea typeface="Arial" charset="0"/>
                <a:cs typeface="Arial" charset="0"/>
              </a:defRPr>
            </a:lvl1pPr>
          </a:lstStyle>
          <a:p>
            <a:r>
              <a:rPr lang="en-US" dirty="0"/>
              <a:t>Cover Option A: Click to add heading</a:t>
            </a:r>
          </a:p>
        </p:txBody>
      </p:sp>
      <p:pic>
        <p:nvPicPr>
          <p:cNvPr id="10" name="Picture 9"/>
          <p:cNvPicPr>
            <a:picLocks noChangeAspect="1"/>
          </p:cNvPicPr>
          <p:nvPr userDrawn="1"/>
        </p:nvPicPr>
        <p:blipFill>
          <a:blip r:embed="rId2"/>
          <a:stretch>
            <a:fillRect/>
          </a:stretch>
        </p:blipFill>
        <p:spPr>
          <a:xfrm>
            <a:off x="6976367" y="133164"/>
            <a:ext cx="2025592" cy="672621"/>
          </a:xfrm>
          <a:prstGeom prst="rect">
            <a:avLst/>
          </a:prstGeom>
        </p:spPr>
      </p:pic>
    </p:spTree>
    <p:extLst>
      <p:ext uri="{BB962C8B-B14F-4D97-AF65-F5344CB8AC3E}">
        <p14:creationId xmlns:p14="http://schemas.microsoft.com/office/powerpoint/2010/main" val="2044981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lgn="ctr">
              <a:defRPr sz="3000" b="1">
                <a:solidFill>
                  <a:schemeClr val="accent6"/>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21723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b="1"/>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139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01">
    <p:spTree>
      <p:nvGrpSpPr>
        <p:cNvPr id="1" name=""/>
        <p:cNvGrpSpPr/>
        <p:nvPr/>
      </p:nvGrpSpPr>
      <p:grpSpPr>
        <a:xfrm>
          <a:off x="0" y="0"/>
          <a:ext cx="0" cy="0"/>
          <a:chOff x="0" y="0"/>
          <a:chExt cx="0" cy="0"/>
        </a:xfrm>
      </p:grpSpPr>
      <p:pic>
        <p:nvPicPr>
          <p:cNvPr id="8" name="Picture 7" descr="A black and green background&#10;&#10;Description automatically generated">
            <a:extLst>
              <a:ext uri="{FF2B5EF4-FFF2-40B4-BE49-F238E27FC236}">
                <a16:creationId xmlns:a16="http://schemas.microsoft.com/office/drawing/2014/main" id="{36D36CD6-0D00-F7D3-5790-FB47A1B70D0B}"/>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3" name="Title 1">
            <a:extLst>
              <a:ext uri="{FF2B5EF4-FFF2-40B4-BE49-F238E27FC236}">
                <a16:creationId xmlns:a16="http://schemas.microsoft.com/office/drawing/2014/main" id="{FBDBAD88-158E-E790-0CFC-C14C2DE3258F}"/>
              </a:ext>
            </a:extLst>
          </p:cNvPr>
          <p:cNvSpPr>
            <a:spLocks noGrp="1"/>
          </p:cNvSpPr>
          <p:nvPr>
            <p:ph type="ctrTitle"/>
          </p:nvPr>
        </p:nvSpPr>
        <p:spPr>
          <a:xfrm>
            <a:off x="588581" y="1661090"/>
            <a:ext cx="5111585" cy="721680"/>
          </a:xfrm>
        </p:spPr>
        <p:txBody>
          <a:bodyPr anchor="t">
            <a:normAutofit/>
          </a:bodyPr>
          <a:lstStyle>
            <a:lvl1pPr>
              <a:defRPr sz="3375" spc="-15" baseline="0">
                <a:solidFill>
                  <a:schemeClr val="accent1"/>
                </a:solidFill>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8CA3055E-EB02-1845-80F1-02F0D51C6DA4}"/>
              </a:ext>
            </a:extLst>
          </p:cNvPr>
          <p:cNvSpPr>
            <a:spLocks noGrp="1"/>
          </p:cNvSpPr>
          <p:nvPr>
            <p:ph type="subTitle" idx="1"/>
          </p:nvPr>
        </p:nvSpPr>
        <p:spPr>
          <a:xfrm>
            <a:off x="588581" y="2393486"/>
            <a:ext cx="5111585" cy="977382"/>
          </a:xfrm>
        </p:spPr>
        <p:txBody>
          <a:bodyPr anchor="t">
            <a:normAutofit/>
          </a:bodyPr>
          <a:lstStyle>
            <a:lvl1pPr marL="0" indent="0">
              <a:buNone/>
              <a:defRPr sz="1875" b="0">
                <a:solidFill>
                  <a:schemeClr val="bg1"/>
                </a:solidFill>
              </a:defRPr>
            </a:lvl1pPr>
          </a:lstStyle>
          <a:p>
            <a:r>
              <a:rPr lang="en-US"/>
              <a:t>Click to edit Master subtitle style</a:t>
            </a:r>
            <a:endParaRPr lang="en-US" dirty="0"/>
          </a:p>
        </p:txBody>
      </p:sp>
    </p:spTree>
    <p:extLst>
      <p:ext uri="{BB962C8B-B14F-4D97-AF65-F5344CB8AC3E}">
        <p14:creationId xmlns:p14="http://schemas.microsoft.com/office/powerpoint/2010/main" val="2336743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bjec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395823-9C55-6C17-E89E-2B3327F4165D}"/>
              </a:ext>
            </a:extLst>
          </p:cNvPr>
          <p:cNvPicPr>
            <a:picLocks noChangeAspect="1"/>
          </p:cNvPicPr>
          <p:nvPr userDrawn="1"/>
        </p:nvPicPr>
        <p:blipFill>
          <a:blip r:embed="rId2"/>
          <a:srcRect/>
          <a:stretch/>
        </p:blipFill>
        <p:spPr>
          <a:xfrm>
            <a:off x="0" y="0"/>
            <a:ext cx="9144000" cy="5143500"/>
          </a:xfrm>
          <a:prstGeom prst="rect">
            <a:avLst/>
          </a:prstGeom>
        </p:spPr>
      </p:pic>
      <p:sp>
        <p:nvSpPr>
          <p:cNvPr id="4" name="Title 1">
            <a:extLst>
              <a:ext uri="{FF2B5EF4-FFF2-40B4-BE49-F238E27FC236}">
                <a16:creationId xmlns:a16="http://schemas.microsoft.com/office/drawing/2014/main" id="{B3336A46-147F-9A4C-F491-9B3C12635FA0}"/>
              </a:ext>
            </a:extLst>
          </p:cNvPr>
          <p:cNvSpPr>
            <a:spLocks noGrp="1"/>
          </p:cNvSpPr>
          <p:nvPr>
            <p:ph type="ctrTitle"/>
          </p:nvPr>
        </p:nvSpPr>
        <p:spPr>
          <a:xfrm>
            <a:off x="588581" y="326827"/>
            <a:ext cx="5111585" cy="616148"/>
          </a:xfrm>
        </p:spPr>
        <p:txBody>
          <a:bodyPr anchor="ctr">
            <a:normAutofit/>
          </a:bodyPr>
          <a:lstStyle>
            <a:lvl1pPr>
              <a:defRPr sz="3375" spc="-15" baseline="0">
                <a:solidFill>
                  <a:schemeClr val="tx1"/>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9BC551F1-6EA3-BDAB-5BB6-891C9A78DF85}"/>
              </a:ext>
            </a:extLst>
          </p:cNvPr>
          <p:cNvSpPr>
            <a:spLocks noGrp="1"/>
          </p:cNvSpPr>
          <p:nvPr>
            <p:ph sz="quarter" idx="11" hasCustomPrompt="1"/>
          </p:nvPr>
        </p:nvSpPr>
        <p:spPr>
          <a:xfrm>
            <a:off x="588169" y="1200150"/>
            <a:ext cx="7878366" cy="3264694"/>
          </a:xfrm>
        </p:spPr>
        <p:txBody>
          <a:bodyPr/>
          <a:lstStyle>
            <a:lvl1pPr marL="0" indent="0">
              <a:buNone/>
              <a:defRPr/>
            </a:lvl1pPr>
          </a:lstStyle>
          <a:p>
            <a:pPr lvl="0"/>
            <a:r>
              <a:rPr lang="en-US" dirty="0"/>
              <a:t>Click to add object</a:t>
            </a:r>
          </a:p>
        </p:txBody>
      </p:sp>
      <p:sp>
        <p:nvSpPr>
          <p:cNvPr id="12" name="Footer Placeholder 11">
            <a:extLst>
              <a:ext uri="{FF2B5EF4-FFF2-40B4-BE49-F238E27FC236}">
                <a16:creationId xmlns:a16="http://schemas.microsoft.com/office/drawing/2014/main" id="{CA4C8C71-28AD-929D-059E-40FBC5B1D959}"/>
              </a:ext>
            </a:extLst>
          </p:cNvPr>
          <p:cNvSpPr>
            <a:spLocks noGrp="1"/>
          </p:cNvSpPr>
          <p:nvPr>
            <p:ph type="ftr" sz="quarter" idx="12"/>
          </p:nvPr>
        </p:nvSpPr>
        <p:spPr/>
        <p:txBody>
          <a:bodyPr/>
          <a:lstStyle/>
          <a:p>
            <a:r>
              <a:rPr lang="en-US"/>
              <a:t>Presentation Title</a:t>
            </a:r>
            <a:endParaRPr lang="en-US" dirty="0"/>
          </a:p>
        </p:txBody>
      </p:sp>
      <p:sp>
        <p:nvSpPr>
          <p:cNvPr id="13" name="Slide Number Placeholder 12">
            <a:extLst>
              <a:ext uri="{FF2B5EF4-FFF2-40B4-BE49-F238E27FC236}">
                <a16:creationId xmlns:a16="http://schemas.microsoft.com/office/drawing/2014/main" id="{3F5B6611-91E2-CB2F-D995-2DB03CA61CAD}"/>
              </a:ext>
            </a:extLst>
          </p:cNvPr>
          <p:cNvSpPr>
            <a:spLocks noGrp="1"/>
          </p:cNvSpPr>
          <p:nvPr>
            <p:ph type="sldNum" sz="quarter" idx="13"/>
          </p:nvPr>
        </p:nvSpPr>
        <p:spPr/>
        <p:txBody>
          <a:bodyPr/>
          <a:lstStyle/>
          <a:p>
            <a:fld id="{A4F64288-DB08-144D-ABF4-BD40C5961FED}" type="slidenum">
              <a:rPr lang="en-AU" smtClean="0"/>
              <a:pPr/>
              <a:t>‹#›</a:t>
            </a:fld>
            <a:endParaRPr lang="en-AU"/>
          </a:p>
        </p:txBody>
      </p:sp>
    </p:spTree>
    <p:extLst>
      <p:ext uri="{BB962C8B-B14F-4D97-AF65-F5344CB8AC3E}">
        <p14:creationId xmlns:p14="http://schemas.microsoft.com/office/powerpoint/2010/main" val="425331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Cover Option B1">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70422"/>
            <a:ext cx="9144000" cy="760768"/>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a:p>
        </p:txBody>
      </p:sp>
      <p:sp>
        <p:nvSpPr>
          <p:cNvPr id="15" name="Title 1"/>
          <p:cNvSpPr>
            <a:spLocks noGrp="1"/>
          </p:cNvSpPr>
          <p:nvPr>
            <p:ph type="ctrTitle" hasCustomPrompt="1"/>
          </p:nvPr>
        </p:nvSpPr>
        <p:spPr>
          <a:xfrm>
            <a:off x="286678" y="669946"/>
            <a:ext cx="8570645" cy="761244"/>
          </a:xfrm>
        </p:spPr>
        <p:txBody>
          <a:bodyPr anchor="ctr">
            <a:normAutofit/>
          </a:bodyPr>
          <a:lstStyle>
            <a:lvl1pPr algn="ctr">
              <a:lnSpc>
                <a:spcPct val="100000"/>
              </a:lnSpc>
              <a:spcAft>
                <a:spcPts val="450"/>
              </a:spcAft>
              <a:defRPr sz="2100" b="1" baseline="0">
                <a:solidFill>
                  <a:schemeClr val="bg2"/>
                </a:solidFill>
                <a:latin typeface="Arial" charset="0"/>
                <a:ea typeface="Arial" charset="0"/>
                <a:cs typeface="Arial" charset="0"/>
              </a:defRPr>
            </a:lvl1pPr>
          </a:lstStyle>
          <a:p>
            <a:r>
              <a:rPr lang="en-US" dirty="0"/>
              <a:t>Cover Option B without sub heading: Click to add heading</a:t>
            </a:r>
          </a:p>
        </p:txBody>
      </p:sp>
      <p:sp>
        <p:nvSpPr>
          <p:cNvPr id="17" name="Picture Placeholder 16"/>
          <p:cNvSpPr>
            <a:spLocks noGrp="1" noChangeAspect="1"/>
          </p:cNvSpPr>
          <p:nvPr>
            <p:ph type="pic" sz="quarter" idx="12" hasCustomPrompt="1"/>
          </p:nvPr>
        </p:nvSpPr>
        <p:spPr>
          <a:xfrm>
            <a:off x="0" y="1431190"/>
            <a:ext cx="9144000" cy="3712310"/>
          </a:xfrm>
          <a:solidFill>
            <a:schemeClr val="tx2">
              <a:lumMod val="20000"/>
              <a:lumOff val="80000"/>
            </a:schemeClr>
          </a:solidFill>
        </p:spPr>
        <p:txBody>
          <a:bodyPr anchor="ctr">
            <a:normAutofit/>
          </a:bodyPr>
          <a:lstStyle>
            <a:lvl1pPr algn="ctr">
              <a:defRPr sz="1200" b="0"/>
            </a:lvl1pPr>
          </a:lstStyle>
          <a:p>
            <a:r>
              <a:rPr lang="en-US" dirty="0"/>
              <a:t>Click this icon to insert image</a:t>
            </a:r>
          </a:p>
        </p:txBody>
      </p:sp>
      <p:pic>
        <p:nvPicPr>
          <p:cNvPr id="10" name="Picture 9"/>
          <p:cNvPicPr>
            <a:picLocks noChangeAspect="1"/>
          </p:cNvPicPr>
          <p:nvPr userDrawn="1"/>
        </p:nvPicPr>
        <p:blipFill>
          <a:blip r:embed="rId2"/>
          <a:stretch>
            <a:fillRect/>
          </a:stretch>
        </p:blipFill>
        <p:spPr>
          <a:xfrm>
            <a:off x="7126462" y="0"/>
            <a:ext cx="2017538" cy="669946"/>
          </a:xfrm>
          <a:prstGeom prst="rect">
            <a:avLst/>
          </a:prstGeom>
        </p:spPr>
      </p:pic>
    </p:spTree>
    <p:extLst>
      <p:ext uri="{BB962C8B-B14F-4D97-AF65-F5344CB8AC3E}">
        <p14:creationId xmlns:p14="http://schemas.microsoft.com/office/powerpoint/2010/main" val="177747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ver Option B2">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670422"/>
            <a:ext cx="9144000" cy="760768"/>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a:p>
        </p:txBody>
      </p:sp>
      <p:sp>
        <p:nvSpPr>
          <p:cNvPr id="4" name="Title 1"/>
          <p:cNvSpPr>
            <a:spLocks noGrp="1"/>
          </p:cNvSpPr>
          <p:nvPr>
            <p:ph type="ctrTitle" hasCustomPrompt="1"/>
          </p:nvPr>
        </p:nvSpPr>
        <p:spPr>
          <a:xfrm>
            <a:off x="286678" y="669946"/>
            <a:ext cx="8570645" cy="505396"/>
          </a:xfrm>
        </p:spPr>
        <p:txBody>
          <a:bodyPr anchor="ctr">
            <a:normAutofit/>
          </a:bodyPr>
          <a:lstStyle>
            <a:lvl1pPr algn="ctr">
              <a:lnSpc>
                <a:spcPct val="100000"/>
              </a:lnSpc>
              <a:spcAft>
                <a:spcPts val="450"/>
              </a:spcAft>
              <a:defRPr sz="2100" b="1" baseline="0">
                <a:solidFill>
                  <a:schemeClr val="bg2"/>
                </a:solidFill>
                <a:latin typeface="Arial" charset="0"/>
                <a:ea typeface="Arial" charset="0"/>
                <a:cs typeface="Arial" charset="0"/>
              </a:defRPr>
            </a:lvl1pPr>
          </a:lstStyle>
          <a:p>
            <a:r>
              <a:rPr lang="en-US" dirty="0"/>
              <a:t>Cover Option B with sub heading: Click to add heading</a:t>
            </a:r>
          </a:p>
        </p:txBody>
      </p:sp>
      <p:sp>
        <p:nvSpPr>
          <p:cNvPr id="5" name="Picture Placeholder 16"/>
          <p:cNvSpPr>
            <a:spLocks noGrp="1" noChangeAspect="1"/>
          </p:cNvSpPr>
          <p:nvPr>
            <p:ph type="pic" sz="quarter" idx="12" hasCustomPrompt="1"/>
          </p:nvPr>
        </p:nvSpPr>
        <p:spPr>
          <a:xfrm>
            <a:off x="0" y="1431190"/>
            <a:ext cx="9144000" cy="3712310"/>
          </a:xfrm>
          <a:solidFill>
            <a:schemeClr val="tx2">
              <a:lumMod val="20000"/>
              <a:lumOff val="80000"/>
            </a:schemeClr>
          </a:solidFill>
        </p:spPr>
        <p:txBody>
          <a:bodyPr anchor="ctr">
            <a:normAutofit/>
          </a:bodyPr>
          <a:lstStyle>
            <a:lvl1pPr algn="ctr">
              <a:defRPr sz="1200" b="0"/>
            </a:lvl1pPr>
          </a:lstStyle>
          <a:p>
            <a:r>
              <a:rPr lang="en-US" dirty="0"/>
              <a:t>Click this icon to insert image</a:t>
            </a:r>
          </a:p>
        </p:txBody>
      </p:sp>
      <p:sp>
        <p:nvSpPr>
          <p:cNvPr id="10" name="Text Placeholder 9"/>
          <p:cNvSpPr>
            <a:spLocks noGrp="1"/>
          </p:cNvSpPr>
          <p:nvPr>
            <p:ph type="body" sz="quarter" idx="14" hasCustomPrompt="1"/>
          </p:nvPr>
        </p:nvSpPr>
        <p:spPr>
          <a:xfrm>
            <a:off x="286678" y="1077374"/>
            <a:ext cx="8570645" cy="299311"/>
          </a:xfrm>
        </p:spPr>
        <p:txBody>
          <a:bodyPr/>
          <a:lstStyle>
            <a:lvl1pPr algn="ctr">
              <a:defRPr>
                <a:solidFill>
                  <a:schemeClr val="bg2"/>
                </a:solidFill>
              </a:defRPr>
            </a:lvl1pPr>
          </a:lstStyle>
          <a:p>
            <a:pPr lvl="0"/>
            <a:r>
              <a:rPr lang="en-US" dirty="0"/>
              <a:t>Click to add sub heading</a:t>
            </a:r>
          </a:p>
        </p:txBody>
      </p:sp>
      <p:pic>
        <p:nvPicPr>
          <p:cNvPr id="9" name="Picture 8"/>
          <p:cNvPicPr>
            <a:picLocks noChangeAspect="1"/>
          </p:cNvPicPr>
          <p:nvPr userDrawn="1"/>
        </p:nvPicPr>
        <p:blipFill>
          <a:blip r:embed="rId2"/>
          <a:stretch>
            <a:fillRect/>
          </a:stretch>
        </p:blipFill>
        <p:spPr>
          <a:xfrm>
            <a:off x="7126462" y="0"/>
            <a:ext cx="2017538" cy="669946"/>
          </a:xfrm>
          <a:prstGeom prst="rect">
            <a:avLst/>
          </a:prstGeom>
        </p:spPr>
      </p:pic>
    </p:spTree>
    <p:extLst>
      <p:ext uri="{BB962C8B-B14F-4D97-AF65-F5344CB8AC3E}">
        <p14:creationId xmlns:p14="http://schemas.microsoft.com/office/powerpoint/2010/main" val="1001854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ver Option C">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hasCustomPrompt="1"/>
          </p:nvPr>
        </p:nvSpPr>
        <p:spPr>
          <a:xfrm>
            <a:off x="0" y="0"/>
            <a:ext cx="5067058" cy="5143500"/>
          </a:xfrm>
          <a:solidFill>
            <a:schemeClr val="tx2">
              <a:lumMod val="20000"/>
              <a:lumOff val="80000"/>
            </a:schemeClr>
          </a:solidFill>
        </p:spPr>
        <p:txBody>
          <a:bodyPr anchor="ctr">
            <a:normAutofit/>
          </a:bodyPr>
          <a:lstStyle>
            <a:lvl1pPr algn="ctr">
              <a:defRPr sz="1200" b="0" baseline="0"/>
            </a:lvl1pPr>
          </a:lstStyle>
          <a:p>
            <a:r>
              <a:rPr lang="en-US" dirty="0"/>
              <a:t>Click this icon to insert image</a:t>
            </a:r>
          </a:p>
        </p:txBody>
      </p:sp>
      <p:sp>
        <p:nvSpPr>
          <p:cNvPr id="14" name="Title 1"/>
          <p:cNvSpPr>
            <a:spLocks noGrp="1"/>
          </p:cNvSpPr>
          <p:nvPr>
            <p:ph type="ctrTitle" hasCustomPrompt="1"/>
          </p:nvPr>
        </p:nvSpPr>
        <p:spPr>
          <a:xfrm>
            <a:off x="5285950" y="2254509"/>
            <a:ext cx="3608239" cy="928217"/>
          </a:xfrm>
        </p:spPr>
        <p:txBody>
          <a:bodyPr anchor="b">
            <a:normAutofit/>
          </a:bodyPr>
          <a:lstStyle>
            <a:lvl1pPr algn="l">
              <a:lnSpc>
                <a:spcPct val="100000"/>
              </a:lnSpc>
              <a:spcAft>
                <a:spcPts val="450"/>
              </a:spcAft>
              <a:defRPr sz="2100" b="1" baseline="0">
                <a:solidFill>
                  <a:schemeClr val="accent5"/>
                </a:solidFill>
                <a:latin typeface="Arial" charset="0"/>
                <a:ea typeface="Arial" charset="0"/>
                <a:cs typeface="Arial" charset="0"/>
              </a:defRPr>
            </a:lvl1pPr>
          </a:lstStyle>
          <a:p>
            <a:r>
              <a:rPr lang="en-US" dirty="0"/>
              <a:t>Cover Option C:</a:t>
            </a:r>
            <a:br>
              <a:rPr lang="en-US" dirty="0"/>
            </a:br>
            <a:r>
              <a:rPr lang="en-US" dirty="0"/>
              <a:t>Click to add heading</a:t>
            </a:r>
          </a:p>
        </p:txBody>
      </p:sp>
      <p:sp>
        <p:nvSpPr>
          <p:cNvPr id="5" name="Text Placeholder 4"/>
          <p:cNvSpPr>
            <a:spLocks noGrp="1"/>
          </p:cNvSpPr>
          <p:nvPr>
            <p:ph type="body" sz="quarter" idx="11" hasCustomPrompt="1"/>
          </p:nvPr>
        </p:nvSpPr>
        <p:spPr>
          <a:xfrm>
            <a:off x="5286457" y="3219450"/>
            <a:ext cx="3607831" cy="646113"/>
          </a:xfrm>
        </p:spPr>
        <p:txBody>
          <a:bodyPr/>
          <a:lstStyle>
            <a:lvl1pPr>
              <a:lnSpc>
                <a:spcPct val="100000"/>
              </a:lnSpc>
              <a:defRPr>
                <a:solidFill>
                  <a:schemeClr val="tx1"/>
                </a:solidFill>
              </a:defRPr>
            </a:lvl1pPr>
          </a:lstStyle>
          <a:p>
            <a:pPr lvl="0"/>
            <a:r>
              <a:rPr lang="en-US" dirty="0"/>
              <a:t>Click to add sub heading</a:t>
            </a:r>
          </a:p>
        </p:txBody>
      </p:sp>
      <p:pic>
        <p:nvPicPr>
          <p:cNvPr id="9" name="Picture 8"/>
          <p:cNvPicPr>
            <a:picLocks noChangeAspect="1"/>
          </p:cNvPicPr>
          <p:nvPr userDrawn="1"/>
        </p:nvPicPr>
        <p:blipFill>
          <a:blip r:embed="rId2"/>
          <a:stretch>
            <a:fillRect/>
          </a:stretch>
        </p:blipFill>
        <p:spPr>
          <a:xfrm>
            <a:off x="6953040" y="139215"/>
            <a:ext cx="2017538" cy="669946"/>
          </a:xfrm>
          <a:prstGeom prst="rect">
            <a:avLst/>
          </a:prstGeom>
        </p:spPr>
      </p:pic>
    </p:spTree>
    <p:extLst>
      <p:ext uri="{BB962C8B-B14F-4D97-AF65-F5344CB8AC3E}">
        <p14:creationId xmlns:p14="http://schemas.microsoft.com/office/powerpoint/2010/main" val="852440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 tex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5798" y="889907"/>
            <a:ext cx="6198340" cy="3742815"/>
          </a:xfrm>
        </p:spPr>
        <p:txBody>
          <a:bodyPr>
            <a:normAutofit/>
          </a:bodyPr>
          <a:lstStyle>
            <a:lvl1pPr>
              <a:lnSpc>
                <a:spcPct val="100000"/>
              </a:lnSpc>
              <a:defRPr sz="1200"/>
            </a:lvl1pPr>
            <a:lvl2pPr>
              <a:lnSpc>
                <a:spcPct val="100000"/>
              </a:lnSpc>
              <a:defRPr sz="1200"/>
            </a:lvl2pPr>
            <a:lvl3pPr>
              <a:lnSpc>
                <a:spcPct val="100000"/>
              </a:lnSpc>
              <a:defRPr sz="1200"/>
            </a:lvl3pPr>
          </a:lstStyle>
          <a:p>
            <a:pPr lvl="0"/>
            <a:r>
              <a:rPr lang="en-US"/>
              <a:t>Click to edit Master text styles</a:t>
            </a:r>
          </a:p>
          <a:p>
            <a:pPr lvl="1"/>
            <a:r>
              <a:rPr lang="en-US"/>
              <a:t>Second level</a:t>
            </a:r>
          </a:p>
          <a:p>
            <a:pPr lvl="2"/>
            <a:r>
              <a:rPr lang="en-US"/>
              <a:t>Third level</a:t>
            </a:r>
          </a:p>
        </p:txBody>
      </p:sp>
      <p:pic>
        <p:nvPicPr>
          <p:cNvPr id="7" name="Picture 13" descr="ECU_AUS_logo_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2499" y="-2381"/>
            <a:ext cx="911501" cy="672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a:spLocks noChangeArrowheads="1"/>
          </p:cNvSpPr>
          <p:nvPr userDrawn="1"/>
        </p:nvSpPr>
        <p:spPr bwMode="auto">
          <a:xfrm>
            <a:off x="-1" y="0"/>
            <a:ext cx="8232499" cy="669946"/>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a:solidFill>
                <a:schemeClr val="accent5"/>
              </a:solidFill>
            </a:endParaRPr>
          </a:p>
        </p:txBody>
      </p:sp>
      <p:sp>
        <p:nvSpPr>
          <p:cNvPr id="10" name="Title 1"/>
          <p:cNvSpPr>
            <a:spLocks noGrp="1"/>
          </p:cNvSpPr>
          <p:nvPr>
            <p:ph type="title" hasCustomPrompt="1"/>
          </p:nvPr>
        </p:nvSpPr>
        <p:spPr>
          <a:xfrm>
            <a:off x="345798" y="-2381"/>
            <a:ext cx="7886700" cy="672327"/>
          </a:xfrm>
        </p:spPr>
        <p:txBody>
          <a:bodyPr>
            <a:normAutofit/>
          </a:bodyPr>
          <a:lstStyle>
            <a:lvl1pPr>
              <a:defRPr sz="1800" b="1" baseline="0">
                <a:solidFill>
                  <a:schemeClr val="bg1"/>
                </a:solidFill>
              </a:defRPr>
            </a:lvl1pPr>
          </a:lstStyle>
          <a:p>
            <a:r>
              <a:rPr lang="en-US" dirty="0"/>
              <a:t>1 column text only slide. Click to add title. </a:t>
            </a:r>
          </a:p>
        </p:txBody>
      </p:sp>
    </p:spTree>
    <p:extLst>
      <p:ext uri="{BB962C8B-B14F-4D97-AF65-F5344CB8AC3E}">
        <p14:creationId xmlns:p14="http://schemas.microsoft.com/office/powerpoint/2010/main" val="150004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 text 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5799" y="889907"/>
            <a:ext cx="3886200" cy="3742815"/>
          </a:xfrm>
        </p:spPr>
        <p:txBody>
          <a:bodyPr>
            <a:normAutofit/>
          </a:bodyPr>
          <a:lstStyle>
            <a:lvl1pPr>
              <a:lnSpc>
                <a:spcPct val="100000"/>
              </a:lnSpc>
              <a:defRPr sz="1200"/>
            </a:lvl1pPr>
            <a:lvl2pPr>
              <a:lnSpc>
                <a:spcPct val="100000"/>
              </a:lnSpc>
              <a:defRPr sz="1200"/>
            </a:lvl2pPr>
            <a:lvl3pPr>
              <a:lnSpc>
                <a:spcPct val="100000"/>
              </a:lnSpc>
              <a:defRPr sz="1200"/>
            </a:lvl3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919960" y="889907"/>
            <a:ext cx="3886200" cy="3742815"/>
          </a:xfrm>
        </p:spPr>
        <p:txBody>
          <a:bodyPr>
            <a:normAutofit/>
          </a:bodyPr>
          <a:lstStyle>
            <a:lvl1pPr>
              <a:lnSpc>
                <a:spcPct val="100000"/>
              </a:lnSpc>
              <a:defRPr sz="1200"/>
            </a:lvl1pPr>
            <a:lvl2pPr>
              <a:lnSpc>
                <a:spcPct val="100000"/>
              </a:lnSpc>
              <a:defRPr sz="1200"/>
            </a:lvl2pPr>
            <a:lvl3pPr>
              <a:lnSpc>
                <a:spcPct val="100000"/>
              </a:lnSpc>
              <a:defRPr sz="1200"/>
            </a:lvl3pPr>
          </a:lstStyle>
          <a:p>
            <a:pPr lvl="0"/>
            <a:r>
              <a:rPr lang="en-US"/>
              <a:t>Click to 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2499" y="-2381"/>
            <a:ext cx="911501" cy="672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1" y="0"/>
            <a:ext cx="8232499" cy="669946"/>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a:p>
        </p:txBody>
      </p:sp>
      <p:sp>
        <p:nvSpPr>
          <p:cNvPr id="13" name="Title 1"/>
          <p:cNvSpPr>
            <a:spLocks noGrp="1"/>
          </p:cNvSpPr>
          <p:nvPr>
            <p:ph type="title" hasCustomPrompt="1"/>
          </p:nvPr>
        </p:nvSpPr>
        <p:spPr>
          <a:xfrm>
            <a:off x="345799" y="-2381"/>
            <a:ext cx="7886700" cy="672327"/>
          </a:xfrm>
        </p:spPr>
        <p:txBody>
          <a:bodyPr>
            <a:normAutofit/>
          </a:bodyPr>
          <a:lstStyle>
            <a:lvl1pPr>
              <a:defRPr sz="1800" b="1" baseline="0">
                <a:solidFill>
                  <a:schemeClr val="bg1"/>
                </a:solidFill>
              </a:defRPr>
            </a:lvl1pPr>
          </a:lstStyle>
          <a:p>
            <a:r>
              <a:rPr lang="en-US" dirty="0"/>
              <a:t>2 column text only slide. Click to add title. </a:t>
            </a:r>
          </a:p>
        </p:txBody>
      </p:sp>
    </p:spTree>
    <p:extLst>
      <p:ext uri="{BB962C8B-B14F-4D97-AF65-F5344CB8AC3E}">
        <p14:creationId xmlns:p14="http://schemas.microsoft.com/office/powerpoint/2010/main" val="179148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 text + image on right">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351302" y="889907"/>
            <a:ext cx="3886200" cy="3742815"/>
          </a:xfrm>
        </p:spPr>
        <p:txBody>
          <a:bodyPr>
            <a:normAutofit/>
          </a:bodyPr>
          <a:lstStyle>
            <a:lvl1pPr>
              <a:lnSpc>
                <a:spcPct val="100000"/>
              </a:lnSpc>
              <a:defRPr sz="1200"/>
            </a:lvl1pPr>
            <a:lvl2pPr>
              <a:lnSpc>
                <a:spcPct val="100000"/>
              </a:lnSpc>
              <a:defRPr sz="1200"/>
            </a:lvl2pPr>
            <a:lvl3pPr>
              <a:lnSpc>
                <a:spcPct val="100000"/>
              </a:lnSpc>
              <a:defRPr sz="1200"/>
            </a:lvl3pPr>
          </a:lstStyle>
          <a:p>
            <a:pPr lvl="0"/>
            <a:r>
              <a:rPr lang="en-US"/>
              <a:t>Click to 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2499" y="-2381"/>
            <a:ext cx="911501" cy="672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0" y="0"/>
            <a:ext cx="8232499" cy="669946"/>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a:p>
        </p:txBody>
      </p:sp>
      <p:sp>
        <p:nvSpPr>
          <p:cNvPr id="13" name="Title 1"/>
          <p:cNvSpPr>
            <a:spLocks noGrp="1"/>
          </p:cNvSpPr>
          <p:nvPr>
            <p:ph type="title" hasCustomPrompt="1"/>
          </p:nvPr>
        </p:nvSpPr>
        <p:spPr>
          <a:xfrm>
            <a:off x="345799" y="-2381"/>
            <a:ext cx="7886700" cy="672327"/>
          </a:xfrm>
        </p:spPr>
        <p:txBody>
          <a:bodyPr>
            <a:normAutofit/>
          </a:bodyPr>
          <a:lstStyle>
            <a:lvl1pPr>
              <a:defRPr sz="1800" b="1" baseline="0">
                <a:solidFill>
                  <a:schemeClr val="bg1"/>
                </a:solidFill>
              </a:defRPr>
            </a:lvl1pPr>
          </a:lstStyle>
          <a:p>
            <a:r>
              <a:rPr lang="en-US" dirty="0"/>
              <a:t>2 column: text with image on right. Click to add title.</a:t>
            </a:r>
          </a:p>
        </p:txBody>
      </p:sp>
      <p:sp>
        <p:nvSpPr>
          <p:cNvPr id="17" name="Picture Placeholder 16"/>
          <p:cNvSpPr>
            <a:spLocks noGrp="1" noChangeAspect="1"/>
          </p:cNvSpPr>
          <p:nvPr>
            <p:ph type="pic" sz="quarter" idx="12" hasCustomPrompt="1"/>
          </p:nvPr>
        </p:nvSpPr>
        <p:spPr>
          <a:xfrm>
            <a:off x="4852689" y="889398"/>
            <a:ext cx="3886200" cy="3743324"/>
          </a:xfrm>
          <a:solidFill>
            <a:schemeClr val="tx2">
              <a:lumMod val="20000"/>
              <a:lumOff val="80000"/>
            </a:schemeClr>
          </a:solidFill>
        </p:spPr>
        <p:txBody>
          <a:bodyPr anchor="ctr">
            <a:normAutofit/>
          </a:bodyPr>
          <a:lstStyle>
            <a:lvl1pPr algn="ctr">
              <a:defRPr sz="1200" b="0"/>
            </a:lvl1pPr>
          </a:lstStyle>
          <a:p>
            <a:r>
              <a:rPr lang="en-US" dirty="0"/>
              <a:t>Click this icon to insert image</a:t>
            </a:r>
          </a:p>
        </p:txBody>
      </p:sp>
    </p:spTree>
    <p:extLst>
      <p:ext uri="{BB962C8B-B14F-4D97-AF65-F5344CB8AC3E}">
        <p14:creationId xmlns:p14="http://schemas.microsoft.com/office/powerpoint/2010/main" val="184892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 text + image on left">
    <p:spTree>
      <p:nvGrpSpPr>
        <p:cNvPr id="1" name=""/>
        <p:cNvGrpSpPr/>
        <p:nvPr/>
      </p:nvGrpSpPr>
      <p:grpSpPr>
        <a:xfrm>
          <a:off x="0" y="0"/>
          <a:ext cx="0" cy="0"/>
          <a:chOff x="0" y="0"/>
          <a:chExt cx="0" cy="0"/>
        </a:xfrm>
      </p:grpSpPr>
      <p:sp>
        <p:nvSpPr>
          <p:cNvPr id="11" name="Picture Placeholder 16"/>
          <p:cNvSpPr>
            <a:spLocks noGrp="1" noChangeAspect="1"/>
          </p:cNvSpPr>
          <p:nvPr>
            <p:ph type="pic" sz="quarter" idx="13" hasCustomPrompt="1"/>
          </p:nvPr>
        </p:nvSpPr>
        <p:spPr>
          <a:xfrm>
            <a:off x="351302" y="889398"/>
            <a:ext cx="3886200" cy="3743324"/>
          </a:xfrm>
          <a:solidFill>
            <a:schemeClr val="tx2">
              <a:lumMod val="20000"/>
              <a:lumOff val="80000"/>
            </a:schemeClr>
          </a:solidFill>
        </p:spPr>
        <p:txBody>
          <a:bodyPr anchor="ctr">
            <a:normAutofit/>
          </a:bodyPr>
          <a:lstStyle>
            <a:lvl1pPr algn="ctr">
              <a:defRPr sz="1200" b="0"/>
            </a:lvl1pPr>
          </a:lstStyle>
          <a:p>
            <a:r>
              <a:rPr lang="en-US" dirty="0"/>
              <a:t>Click this icon to insert image</a:t>
            </a:r>
          </a:p>
        </p:txBody>
      </p:sp>
      <p:sp>
        <p:nvSpPr>
          <p:cNvPr id="6" name="Content Placeholder 2"/>
          <p:cNvSpPr>
            <a:spLocks noGrp="1"/>
          </p:cNvSpPr>
          <p:nvPr>
            <p:ph sz="half" idx="1"/>
          </p:nvPr>
        </p:nvSpPr>
        <p:spPr>
          <a:xfrm>
            <a:off x="4852689" y="889907"/>
            <a:ext cx="3886200" cy="3742815"/>
          </a:xfrm>
        </p:spPr>
        <p:txBody>
          <a:bodyPr>
            <a:normAutofit/>
          </a:bodyPr>
          <a:lstStyle>
            <a:lvl1pPr>
              <a:lnSpc>
                <a:spcPct val="100000"/>
              </a:lnSpc>
              <a:defRPr sz="1200"/>
            </a:lvl1pPr>
            <a:lvl2pPr>
              <a:lnSpc>
                <a:spcPct val="100000"/>
              </a:lnSpc>
              <a:defRPr sz="1200"/>
            </a:lvl2pPr>
            <a:lvl3pPr>
              <a:lnSpc>
                <a:spcPct val="100000"/>
              </a:lnSpc>
              <a:defRPr sz="1200"/>
            </a:lvl3pPr>
          </a:lstStyle>
          <a:p>
            <a:pPr lvl="0"/>
            <a:r>
              <a:rPr lang="en-US"/>
              <a:t>Click to edit Master text styles</a:t>
            </a:r>
          </a:p>
          <a:p>
            <a:pPr lvl="1"/>
            <a:r>
              <a:rPr lang="en-US"/>
              <a:t>Second level</a:t>
            </a:r>
          </a:p>
          <a:p>
            <a:pPr lvl="2"/>
            <a:r>
              <a:rPr lang="en-US"/>
              <a:t>Third level</a:t>
            </a:r>
          </a:p>
        </p:txBody>
      </p:sp>
      <p:pic>
        <p:nvPicPr>
          <p:cNvPr id="10" name="Picture 13" descr="ECU_AUS_logo_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2499" y="-2381"/>
            <a:ext cx="911501" cy="672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1" y="0"/>
            <a:ext cx="8232499" cy="669946"/>
          </a:xfrm>
          <a:prstGeom prst="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350"/>
          </a:p>
        </p:txBody>
      </p:sp>
      <p:sp>
        <p:nvSpPr>
          <p:cNvPr id="13" name="Title 1"/>
          <p:cNvSpPr>
            <a:spLocks noGrp="1"/>
          </p:cNvSpPr>
          <p:nvPr>
            <p:ph type="title" hasCustomPrompt="1"/>
          </p:nvPr>
        </p:nvSpPr>
        <p:spPr>
          <a:xfrm>
            <a:off x="345799" y="-2381"/>
            <a:ext cx="7886700" cy="672327"/>
          </a:xfrm>
        </p:spPr>
        <p:txBody>
          <a:bodyPr>
            <a:normAutofit/>
          </a:bodyPr>
          <a:lstStyle>
            <a:lvl1pPr>
              <a:defRPr sz="1800" b="1" baseline="0">
                <a:solidFill>
                  <a:schemeClr val="bg1"/>
                </a:solidFill>
              </a:defRPr>
            </a:lvl1pPr>
          </a:lstStyle>
          <a:p>
            <a:r>
              <a:rPr lang="en-US" dirty="0"/>
              <a:t>2 column: text with image on left. Click to add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 name="Picture 13" descr="ECU_AUS_logo_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2499" y="-2381"/>
            <a:ext cx="911501" cy="672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628650" y="2074664"/>
            <a:ext cx="7886700" cy="994172"/>
          </a:xfrm>
        </p:spPr>
        <p:txBody>
          <a:bodyPr>
            <a:normAutofit/>
          </a:bodyPr>
          <a:lstStyle>
            <a:lvl1pPr algn="ctr">
              <a:defRPr sz="2800" b="1" baseline="0">
                <a:solidFill>
                  <a:schemeClr val="bg1"/>
                </a:solidFill>
              </a:defRPr>
            </a:lvl1pPr>
          </a:lstStyle>
          <a:p>
            <a:r>
              <a:rPr lang="en-US" dirty="0"/>
              <a:t>Section cover: click to add heading</a:t>
            </a:r>
          </a:p>
        </p:txBody>
      </p:sp>
    </p:spTree>
    <p:extLst>
      <p:ext uri="{BB962C8B-B14F-4D97-AF65-F5344CB8AC3E}">
        <p14:creationId xmlns:p14="http://schemas.microsoft.com/office/powerpoint/2010/main" val="303163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40808187"/>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5" r:id="rId3"/>
    <p:sldLayoutId id="2147483655" r:id="rId4"/>
    <p:sldLayoutId id="2147483672" r:id="rId5"/>
    <p:sldLayoutId id="2147483652" r:id="rId6"/>
    <p:sldLayoutId id="2147483654" r:id="rId7"/>
    <p:sldLayoutId id="2147483674" r:id="rId8"/>
    <p:sldLayoutId id="2147483658" r:id="rId9"/>
    <p:sldLayoutId id="2147483677" r:id="rId10"/>
    <p:sldLayoutId id="2147483678" r:id="rId11"/>
    <p:sldLayoutId id="2147483679" r:id="rId12"/>
    <p:sldLayoutId id="2147483680" r:id="rId13"/>
  </p:sldLayoutIdLst>
  <p:hf sldNum="0" hdr="0" ftr="0" dt="0"/>
  <p:txStyles>
    <p:titleStyle>
      <a:lvl1pPr algn="l" defTabSz="685800" rtl="0" eaLnBrk="1" latinLnBrk="0" hangingPunct="1">
        <a:lnSpc>
          <a:spcPct val="90000"/>
        </a:lnSpc>
        <a:spcBef>
          <a:spcPct val="0"/>
        </a:spcBef>
        <a:buNone/>
        <a:defRPr sz="2400" kern="1200">
          <a:solidFill>
            <a:schemeClr val="tx1"/>
          </a:solidFill>
          <a:latin typeface="Arial" charset="0"/>
          <a:ea typeface="Arial" charset="0"/>
          <a:cs typeface="Arial" charset="0"/>
        </a:defRPr>
      </a:lvl1pPr>
    </p:titleStyle>
    <p:bodyStyle>
      <a:lvl1pPr marL="0" indent="0" algn="l" defTabSz="685800" rtl="0" eaLnBrk="1" latinLnBrk="0" hangingPunct="1">
        <a:lnSpc>
          <a:spcPct val="100000"/>
        </a:lnSpc>
        <a:spcBef>
          <a:spcPts val="750"/>
        </a:spcBef>
        <a:buFont typeface="Arial" panose="020B0604020202020204" pitchFamily="34" charset="0"/>
        <a:buNone/>
        <a:defRPr sz="1600" kern="1200">
          <a:solidFill>
            <a:schemeClr val="tx1"/>
          </a:solidFill>
          <a:latin typeface="Arial" charset="0"/>
          <a:ea typeface="Arial" charset="0"/>
          <a:cs typeface="Arial" charset="0"/>
        </a:defRPr>
      </a:lvl1pPr>
      <a:lvl2pPr marL="514350" indent="-171450" algn="l" defTabSz="685800" rtl="0" eaLnBrk="1" latinLnBrk="0" hangingPunct="1">
        <a:lnSpc>
          <a:spcPct val="100000"/>
        </a:lnSpc>
        <a:spcBef>
          <a:spcPts val="375"/>
        </a:spcBef>
        <a:buFont typeface="Arial" panose="020B0604020202020204" pitchFamily="34" charset="0"/>
        <a:buChar char="•"/>
        <a:defRPr sz="1400" kern="1200">
          <a:solidFill>
            <a:schemeClr val="tx1"/>
          </a:solidFill>
          <a:latin typeface="Arial" charset="0"/>
          <a:ea typeface="Arial" charset="0"/>
          <a:cs typeface="Arial"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400" kern="120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t>CSI3105:</a:t>
            </a:r>
            <a:br>
              <a:rPr lang="en-AU" dirty="0"/>
            </a:br>
            <a:r>
              <a:rPr lang="en-AU" dirty="0"/>
              <a:t>Software Testing</a:t>
            </a:r>
          </a:p>
        </p:txBody>
      </p:sp>
      <p:sp>
        <p:nvSpPr>
          <p:cNvPr id="3" name="Subtitle 2"/>
          <p:cNvSpPr>
            <a:spLocks noGrp="1"/>
          </p:cNvSpPr>
          <p:nvPr>
            <p:ph type="subTitle" idx="1"/>
          </p:nvPr>
        </p:nvSpPr>
        <p:spPr/>
        <p:txBody>
          <a:bodyPr>
            <a:normAutofit/>
          </a:bodyPr>
          <a:lstStyle/>
          <a:p>
            <a:r>
              <a:rPr lang="en-AU" sz="2800" dirty="0"/>
              <a:t>Module 3e:  Test Automation In Detail</a:t>
            </a:r>
          </a:p>
        </p:txBody>
      </p:sp>
    </p:spTree>
    <p:extLst>
      <p:ext uri="{BB962C8B-B14F-4D97-AF65-F5344CB8AC3E}">
        <p14:creationId xmlns:p14="http://schemas.microsoft.com/office/powerpoint/2010/main" val="4257753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ctrTitle"/>
          </p:nvPr>
        </p:nvSpPr>
        <p:spPr/>
        <p:txBody>
          <a:bodyPr/>
          <a:lstStyle/>
          <a:p>
            <a:r>
              <a:rPr lang="en-US" altLang="en-US"/>
              <a:t>Test Tool Acquisition</a:t>
            </a:r>
          </a:p>
        </p:txBody>
      </p:sp>
      <p:graphicFrame>
        <p:nvGraphicFramePr>
          <p:cNvPr id="93259" name="Group 75"/>
          <p:cNvGraphicFramePr>
            <a:graphicFrameLocks noGrp="1"/>
          </p:cNvGraphicFramePr>
          <p:nvPr>
            <p:ph sz="quarter" idx="11"/>
            <p:extLst>
              <p:ext uri="{D42A27DB-BD31-4B8C-83A1-F6EECF244321}">
                <p14:modId xmlns:p14="http://schemas.microsoft.com/office/powerpoint/2010/main" val="3392573997"/>
              </p:ext>
            </p:extLst>
          </p:nvPr>
        </p:nvGraphicFramePr>
        <p:xfrm>
          <a:off x="3937517" y="1200150"/>
          <a:ext cx="4528619" cy="3836766"/>
        </p:xfrm>
        <a:graphic>
          <a:graphicData uri="http://schemas.openxmlformats.org/drawingml/2006/table">
            <a:tbl>
              <a:tblPr/>
              <a:tblGrid>
                <a:gridCol w="1357435">
                  <a:extLst>
                    <a:ext uri="{9D8B030D-6E8A-4147-A177-3AD203B41FA5}">
                      <a16:colId xmlns:a16="http://schemas.microsoft.com/office/drawing/2014/main" val="1547595064"/>
                    </a:ext>
                  </a:extLst>
                </a:gridCol>
                <a:gridCol w="3171184">
                  <a:extLst>
                    <a:ext uri="{9D8B030D-6E8A-4147-A177-3AD203B41FA5}">
                      <a16:colId xmlns:a16="http://schemas.microsoft.com/office/drawing/2014/main" val="3325510786"/>
                    </a:ext>
                  </a:extLst>
                </a:gridCol>
              </a:tblGrid>
              <a:tr h="56420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dirty="0">
                          <a:ln>
                            <a:noFill/>
                          </a:ln>
                          <a:solidFill>
                            <a:schemeClr val="tx1"/>
                          </a:solidFill>
                          <a:effectLst/>
                          <a:latin typeface="Arial" panose="020B0604020202020204" pitchFamily="34" charset="0"/>
                        </a:rPr>
                        <a:t>Business analysis phase</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business modeling tools </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configuration management tools</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defect tracking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465952"/>
                  </a:ext>
                </a:extLst>
              </a:tr>
              <a:tr h="37832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Requirements definition phase</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requirements management tools </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requirements verifiers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81816336"/>
                  </a:ext>
                </a:extLst>
              </a:tr>
              <a:tr h="37832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Analysis and design phase</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database design tools</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application design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1065970"/>
                  </a:ext>
                </a:extLst>
              </a:tr>
              <a:tr h="790872">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Programming phase</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syntax checkers/debuggers</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memory leak and run-time error detection tools</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source code or unit testing tools </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static and dynamic analyzers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6618555"/>
                  </a:ext>
                </a:extLst>
              </a:tr>
              <a:tr h="114313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dirty="0">
                          <a:ln>
                            <a:noFill/>
                          </a:ln>
                          <a:solidFill>
                            <a:schemeClr val="tx1"/>
                          </a:solidFill>
                          <a:effectLst/>
                          <a:latin typeface="Arial" panose="020B0604020202020204" pitchFamily="34" charset="0"/>
                        </a:rPr>
                        <a:t>Testing phase</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test management tools </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network testing tools</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GUI testing tools (capture/playback)</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non-GUI test drivers</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load/performance testing tools</a:t>
                      </a:r>
                    </a:p>
                    <a:p>
                      <a:pPr marL="0" marR="0" lvl="0" indent="0" algn="l" defTabSz="996950" rtl="0" eaLnBrk="1" fontAlgn="base" latinLnBrk="0" hangingPunct="1">
                        <a:lnSpc>
                          <a:spcPts val="13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environment testing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6043932"/>
                  </a:ext>
                </a:extLst>
              </a:tr>
            </a:tbl>
          </a:graphicData>
        </a:graphic>
      </p:graphicFrame>
      <p:sp>
        <p:nvSpPr>
          <p:cNvPr id="24" name="Slide Number Placeholder 4"/>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BC2BAB8C-9819-427B-B45F-4CAD8E83111C}" type="slidenum">
              <a:rPr lang="de-DE" altLang="en-US">
                <a:solidFill>
                  <a:srgbClr val="000000"/>
                </a:solidFill>
                <a:latin typeface="Arial" panose="020B0604020202020204" pitchFamily="34" charset="0"/>
              </a:rPr>
              <a:pPr fontAlgn="base">
                <a:spcBef>
                  <a:spcPct val="0"/>
                </a:spcBef>
                <a:spcAft>
                  <a:spcPct val="0"/>
                </a:spcAft>
              </a:pPr>
              <a:t>10</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
        <p:nvSpPr>
          <p:cNvPr id="93187" name="Rectangle 3"/>
          <p:cNvSpPr>
            <a:spLocks noGrp="1" noChangeArrowheads="1"/>
          </p:cNvSpPr>
          <p:nvPr>
            <p:ph type="body" sz="half" idx="4294967295"/>
          </p:nvPr>
        </p:nvSpPr>
        <p:spPr>
          <a:xfrm>
            <a:off x="286139" y="1372216"/>
            <a:ext cx="3271935" cy="3261988"/>
          </a:xfrm>
        </p:spPr>
        <p:txBody>
          <a:bodyPr/>
          <a:lstStyle/>
          <a:p>
            <a:r>
              <a:rPr lang="en-US" altLang="en-US" sz="833" dirty="0"/>
              <a:t>Identify which of the various tool types suit the organization system environment, considering:</a:t>
            </a:r>
          </a:p>
          <a:p>
            <a:pPr>
              <a:buFont typeface="Arial" panose="020B0604020202020204" pitchFamily="34" charset="0"/>
              <a:buNone/>
            </a:pPr>
            <a:r>
              <a:rPr lang="en-US" altLang="en-US" sz="833" dirty="0"/>
              <a:t>	     - the group/department that will use the tool;</a:t>
            </a:r>
          </a:p>
          <a:p>
            <a:pPr>
              <a:buFont typeface="Arial" panose="020B0604020202020204" pitchFamily="34" charset="0"/>
              <a:buNone/>
            </a:pPr>
            <a:r>
              <a:rPr lang="en-US" altLang="en-US" sz="833" dirty="0"/>
              <a:t>	     - the budget allocated for the tool acquisition;</a:t>
            </a:r>
          </a:p>
          <a:p>
            <a:pPr>
              <a:buFont typeface="Arial" panose="020B0604020202020204" pitchFamily="34" charset="0"/>
              <a:buNone/>
            </a:pPr>
            <a:r>
              <a:rPr lang="en-US" altLang="en-US" sz="833" dirty="0"/>
              <a:t>	     - the most/least important functions of the tool etc. </a:t>
            </a:r>
          </a:p>
          <a:p>
            <a:r>
              <a:rPr lang="en-US" altLang="en-US" sz="833" dirty="0"/>
              <a:t>Choose the tool type according to the stage of the software testing life cycle</a:t>
            </a:r>
          </a:p>
          <a:p>
            <a:r>
              <a:rPr lang="en-US" altLang="en-US" sz="833" dirty="0"/>
              <a:t>Evaluate different tools from the selected tool category </a:t>
            </a:r>
          </a:p>
          <a:p>
            <a:r>
              <a:rPr lang="en-US" altLang="en-US" sz="833" dirty="0"/>
              <a:t>Hands-on tool estimation – request product demonstration  (evaluation copy)</a:t>
            </a:r>
          </a:p>
          <a:p>
            <a:r>
              <a:rPr lang="en-US" altLang="en-US" sz="833" dirty="0"/>
              <a:t>Following the conclusion of the evaluation process, an evaluation report should be prepared </a:t>
            </a:r>
          </a:p>
        </p:txBody>
      </p:sp>
    </p:spTree>
    <p:extLst>
      <p:ext uri="{BB962C8B-B14F-4D97-AF65-F5344CB8AC3E}">
        <p14:creationId xmlns:p14="http://schemas.microsoft.com/office/powerpoint/2010/main" val="212509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ctrTitle"/>
          </p:nvPr>
        </p:nvSpPr>
        <p:spPr/>
        <p:txBody>
          <a:bodyPr/>
          <a:lstStyle/>
          <a:p>
            <a:r>
              <a:rPr lang="en-US" altLang="en-US" sz="1800" dirty="0"/>
              <a:t>Automated Testing Introduction Process – Test Process Analysis</a:t>
            </a:r>
          </a:p>
        </p:txBody>
      </p:sp>
      <p:graphicFrame>
        <p:nvGraphicFramePr>
          <p:cNvPr id="94325" name="Group 117"/>
          <p:cNvGraphicFramePr>
            <a:graphicFrameLocks noGrp="1"/>
          </p:cNvGraphicFramePr>
          <p:nvPr>
            <p:ph sz="quarter" idx="11"/>
            <p:extLst>
              <p:ext uri="{D42A27DB-BD31-4B8C-83A1-F6EECF244321}">
                <p14:modId xmlns:p14="http://schemas.microsoft.com/office/powerpoint/2010/main" val="3669002041"/>
              </p:ext>
            </p:extLst>
          </p:nvPr>
        </p:nvGraphicFramePr>
        <p:xfrm>
          <a:off x="588963" y="1200150"/>
          <a:ext cx="7877174" cy="3676089"/>
        </p:xfrm>
        <a:graphic>
          <a:graphicData uri="http://schemas.openxmlformats.org/drawingml/2006/table">
            <a:tbl>
              <a:tblPr/>
              <a:tblGrid>
                <a:gridCol w="1122628">
                  <a:extLst>
                    <a:ext uri="{9D8B030D-6E8A-4147-A177-3AD203B41FA5}">
                      <a16:colId xmlns:a16="http://schemas.microsoft.com/office/drawing/2014/main" val="3613793722"/>
                    </a:ext>
                  </a:extLst>
                </a:gridCol>
                <a:gridCol w="6754546">
                  <a:extLst>
                    <a:ext uri="{9D8B030D-6E8A-4147-A177-3AD203B41FA5}">
                      <a16:colId xmlns:a16="http://schemas.microsoft.com/office/drawing/2014/main" val="2181667874"/>
                    </a:ext>
                  </a:extLst>
                </a:gridCol>
              </a:tblGrid>
              <a:tr h="859527">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rPr>
                        <a:t>Process review </a:t>
                      </a:r>
                    </a:p>
                    <a:p>
                      <a:pPr marL="0" marR="0" lvl="0" indent="0" algn="l" defTabSz="996950" rtl="0" eaLnBrk="1" fontAlgn="base" latinLnBrk="0" hangingPunct="1">
                        <a:lnSpc>
                          <a:spcPts val="1800"/>
                        </a:lnSpc>
                        <a:spcBef>
                          <a:spcPct val="0"/>
                        </a:spcBef>
                        <a:spcAft>
                          <a:spcPct val="55000"/>
                        </a:spcAft>
                        <a:buClr>
                          <a:srgbClr val="E19900"/>
                        </a:buClr>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Test process characteristics (goals, strategies, methodologies) have been defined and they are compatible with automated testing </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Schedule and budget allows process implementation</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The test team is involved from the beginning of SDLC</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56677543"/>
                  </a:ext>
                </a:extLst>
              </a:tr>
              <a:tr h="688077">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rPr>
                        <a:t>Test goals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Increase the probability that application under test will behave correctly under all circumstances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Increase the probability that application meets all the defined requirements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Execute a complete test of the application within a short time frame</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5723048"/>
                  </a:ext>
                </a:extLst>
              </a:tr>
              <a:tr h="1340730">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rPr>
                        <a:t>Test objectives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Ensure that the system complies with defined client and server response times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Ensure that the most critical end-user paths through the system perform correctly</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Incorporate the use of automated test tools whenever feasible</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Perform test activities that support both defect prevention and defect detection</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Incorporate the use of automated test design and development standards to create reusable and maintanable scripts </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8732724"/>
                  </a:ext>
                </a:extLst>
              </a:tr>
              <a:tr h="447476">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Test strategies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Defect prevention (early test involvement, use of process standards, inspection and walkthroughs)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Defect detection (use of automated test tools, unit/integration/system/acceptance test phase)</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1313936"/>
                  </a:ext>
                </a:extLst>
              </a:tr>
            </a:tbl>
          </a:graphicData>
        </a:graphic>
      </p:graphicFrame>
      <p:sp>
        <p:nvSpPr>
          <p:cNvPr id="21" name="Slide Number Placeholder 4"/>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7663DB30-B5CF-4CB7-8786-6E7ECDD8E63F}" type="slidenum">
              <a:rPr lang="de-DE" altLang="en-US">
                <a:solidFill>
                  <a:srgbClr val="000000"/>
                </a:solidFill>
                <a:latin typeface="Arial" panose="020B0604020202020204" pitchFamily="34" charset="0"/>
              </a:rPr>
              <a:pPr fontAlgn="base">
                <a:spcBef>
                  <a:spcPct val="0"/>
                </a:spcBef>
                <a:spcAft>
                  <a:spcPct val="0"/>
                </a:spcAft>
              </a:pPr>
              <a:t>11</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
        <p:nvSpPr>
          <p:cNvPr id="94211" name="Rectangle 3"/>
          <p:cNvSpPr>
            <a:spLocks noGrp="1" noChangeArrowheads="1"/>
          </p:cNvSpPr>
          <p:nvPr>
            <p:ph type="body" sz="half" idx="4294967295"/>
          </p:nvPr>
        </p:nvSpPr>
        <p:spPr>
          <a:xfrm>
            <a:off x="0" y="869950"/>
            <a:ext cx="3151188" cy="3622675"/>
          </a:xfrm>
        </p:spPr>
        <p:txBody>
          <a:bodyPr/>
          <a:lstStyle/>
          <a:p>
            <a:pPr>
              <a:buFont typeface="Arial" panose="020B0604020202020204" pitchFamily="34" charset="0"/>
              <a:buNone/>
            </a:pPr>
            <a:r>
              <a:rPr lang="en-US" altLang="en-US" sz="833"/>
              <a:t>				</a:t>
            </a:r>
          </a:p>
          <a:p>
            <a:pPr>
              <a:buFont typeface="Arial" panose="020B0604020202020204" pitchFamily="34" charset="0"/>
              <a:buNone/>
            </a:pPr>
            <a:endParaRPr lang="en-US" altLang="en-US" sz="833"/>
          </a:p>
          <a:p>
            <a:pPr lvl="1"/>
            <a:endParaRPr lang="en-US" altLang="en-US" sz="833"/>
          </a:p>
        </p:txBody>
      </p:sp>
    </p:spTree>
    <p:extLst>
      <p:ext uri="{BB962C8B-B14F-4D97-AF65-F5344CB8AC3E}">
        <p14:creationId xmlns:p14="http://schemas.microsoft.com/office/powerpoint/2010/main" val="299232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ctrTitle"/>
          </p:nvPr>
        </p:nvSpPr>
        <p:spPr/>
        <p:txBody>
          <a:bodyPr/>
          <a:lstStyle/>
          <a:p>
            <a:r>
              <a:rPr lang="en-US" altLang="en-US"/>
              <a:t>Test Planning</a:t>
            </a:r>
          </a:p>
        </p:txBody>
      </p:sp>
      <p:pic>
        <p:nvPicPr>
          <p:cNvPr id="109574" name="Picture 6"/>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tretch>
            <a:fillRect/>
          </a:stretch>
        </p:blipFill>
        <p:spPr>
          <a:xfrm>
            <a:off x="4122490" y="1227137"/>
            <a:ext cx="4156701" cy="3265488"/>
          </a:xfrm>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1CC069FF-F4B4-40A3-BB39-F176836B3D08}" type="slidenum">
              <a:rPr lang="de-DE" altLang="en-US">
                <a:solidFill>
                  <a:srgbClr val="000000"/>
                </a:solidFill>
                <a:latin typeface="Arial" panose="020B0604020202020204" pitchFamily="34" charset="0"/>
              </a:rPr>
              <a:pPr fontAlgn="base">
                <a:spcBef>
                  <a:spcPct val="0"/>
                </a:spcBef>
                <a:spcAft>
                  <a:spcPct val="0"/>
                </a:spcAft>
              </a:pPr>
              <a:t>12</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
        <p:nvSpPr>
          <p:cNvPr id="109572" name="Rectangle 4"/>
          <p:cNvSpPr>
            <a:spLocks noGrp="1" noChangeArrowheads="1"/>
          </p:cNvSpPr>
          <p:nvPr>
            <p:ph type="body" sz="half" idx="4294967295"/>
          </p:nvPr>
        </p:nvSpPr>
        <p:spPr>
          <a:xfrm>
            <a:off x="128988" y="1286717"/>
            <a:ext cx="3993502" cy="3622675"/>
          </a:xfrm>
        </p:spPr>
        <p:txBody>
          <a:bodyPr/>
          <a:lstStyle/>
          <a:p>
            <a:r>
              <a:rPr lang="en-US" altLang="en-US" sz="833" dirty="0"/>
              <a:t>The test planning element of the ATLM incorporates the review of all activities required in the test program</a:t>
            </a:r>
          </a:p>
          <a:p>
            <a:r>
              <a:rPr lang="en-US" altLang="en-US" sz="833" dirty="0"/>
              <a:t>It ensures that testing processes, methodologies, techniques, people, tools, schedule and equipment are organized and applied in an efficient way</a:t>
            </a:r>
          </a:p>
          <a:p>
            <a:r>
              <a:rPr lang="en-US" altLang="en-US" sz="833" dirty="0"/>
              <a:t>Key elements: planning associated with project milestone events, test program activities and test program-related documentation. </a:t>
            </a:r>
          </a:p>
          <a:p>
            <a:r>
              <a:rPr lang="en-US" altLang="en-US" sz="833" dirty="0"/>
              <a:t>The following must be accomplished:</a:t>
            </a:r>
          </a:p>
          <a:p>
            <a:pPr>
              <a:buFont typeface="Arial" panose="020B0604020202020204" pitchFamily="34" charset="0"/>
              <a:buNone/>
            </a:pPr>
            <a:r>
              <a:rPr lang="en-US" altLang="en-US" sz="833" dirty="0"/>
              <a:t>   - the technical approach for these elements is developed;</a:t>
            </a:r>
          </a:p>
          <a:p>
            <a:pPr>
              <a:buFont typeface="Arial" panose="020B0604020202020204" pitchFamily="34" charset="0"/>
              <a:buNone/>
            </a:pPr>
            <a:r>
              <a:rPr lang="en-US" altLang="en-US" sz="833" dirty="0"/>
              <a:t>   - personnel are assigned</a:t>
            </a:r>
          </a:p>
          <a:p>
            <a:pPr>
              <a:buFont typeface="Arial" panose="020B0604020202020204" pitchFamily="34" charset="0"/>
              <a:buNone/>
            </a:pPr>
            <a:r>
              <a:rPr lang="en-US" altLang="en-US" sz="833" dirty="0"/>
              <a:t>   - performance timelines are specified in the test program schedule.</a:t>
            </a:r>
          </a:p>
          <a:p>
            <a:r>
              <a:rPr lang="en-US" altLang="en-US" sz="833" dirty="0"/>
              <a:t>Test planning is not a single event, but rather a process. It is the document that guides test execution through to a conclusion, and it needs to be updated frequently to reflect any changes. </a:t>
            </a:r>
          </a:p>
        </p:txBody>
      </p:sp>
    </p:spTree>
    <p:extLst>
      <p:ext uri="{BB962C8B-B14F-4D97-AF65-F5344CB8AC3E}">
        <p14:creationId xmlns:p14="http://schemas.microsoft.com/office/powerpoint/2010/main" val="30010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p:txBody>
          <a:bodyPr/>
          <a:lstStyle/>
          <a:p>
            <a:r>
              <a:rPr lang="en-US" altLang="en-US"/>
              <a:t>Test Design</a:t>
            </a:r>
          </a:p>
        </p:txBody>
      </p:sp>
      <p:graphicFrame>
        <p:nvGraphicFramePr>
          <p:cNvPr id="111755" name="Group 139"/>
          <p:cNvGraphicFramePr>
            <a:graphicFrameLocks noGrp="1"/>
          </p:cNvGraphicFramePr>
          <p:nvPr>
            <p:ph sz="quarter" idx="11"/>
            <p:extLst>
              <p:ext uri="{D42A27DB-BD31-4B8C-83A1-F6EECF244321}">
                <p14:modId xmlns:p14="http://schemas.microsoft.com/office/powerpoint/2010/main" val="4088789210"/>
              </p:ext>
            </p:extLst>
          </p:nvPr>
        </p:nvGraphicFramePr>
        <p:xfrm>
          <a:off x="588963" y="1200150"/>
          <a:ext cx="7877174" cy="3391998"/>
        </p:xfrm>
        <a:graphic>
          <a:graphicData uri="http://schemas.openxmlformats.org/drawingml/2006/table">
            <a:tbl>
              <a:tblPr/>
              <a:tblGrid>
                <a:gridCol w="3939768">
                  <a:extLst>
                    <a:ext uri="{9D8B030D-6E8A-4147-A177-3AD203B41FA5}">
                      <a16:colId xmlns:a16="http://schemas.microsoft.com/office/drawing/2014/main" val="1124409322"/>
                    </a:ext>
                  </a:extLst>
                </a:gridCol>
                <a:gridCol w="3937406">
                  <a:extLst>
                    <a:ext uri="{9D8B030D-6E8A-4147-A177-3AD203B41FA5}">
                      <a16:colId xmlns:a16="http://schemas.microsoft.com/office/drawing/2014/main" val="3075577646"/>
                    </a:ext>
                  </a:extLst>
                </a:gridCol>
              </a:tblGrid>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1" i="0" u="none" strike="noStrike" cap="none" normalizeH="0" baseline="0">
                          <a:ln>
                            <a:noFill/>
                          </a:ln>
                          <a:solidFill>
                            <a:schemeClr val="tx1"/>
                          </a:solidFill>
                          <a:effectLst/>
                          <a:latin typeface="Arial" panose="020B0604020202020204" pitchFamily="34" charset="0"/>
                        </a:rPr>
                        <a:t>Black-Box Test Techniques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1" i="0" u="none" strike="noStrike" cap="none" normalizeH="0" baseline="0">
                          <a:ln>
                            <a:noFill/>
                          </a:ln>
                          <a:solidFill>
                            <a:schemeClr val="tx1"/>
                          </a:solidFill>
                          <a:effectLst/>
                          <a:latin typeface="Arial" panose="020B0604020202020204" pitchFamily="34" charset="0"/>
                        </a:rPr>
                        <a:t>Automated Test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25521931"/>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Random Testing</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GUI Test Tools </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7904660"/>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Regression Testing</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GUI/Server Test Tools </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3893536"/>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Stress/Performance Testing </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Load Test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6623280"/>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Security Testing</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Security Test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4438731"/>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Data Integrity Testing </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Data Analysis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92781622"/>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Configuration Testing </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Multiplatform Test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72763486"/>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Functional Testing</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Load/GUI/Server Test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9007362"/>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User Acceptance Testing</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GUI Test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7066219"/>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Usability Testing </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Usability Measurement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6050057"/>
                  </a:ext>
                </a:extLst>
              </a:tr>
              <a:tr h="20687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Alpha/Beta Testing</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Load/GUI/Server Test Tools </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89583111"/>
                  </a:ext>
                </a:extLst>
              </a:tr>
              <a:tr h="32655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Boundary Value Analysis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Develop program code to perform tests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1158497"/>
                  </a:ext>
                </a:extLst>
              </a:tr>
              <a:tr h="326554">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Backup and Recoverability Testing</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a:ln>
                            <a:noFill/>
                          </a:ln>
                          <a:solidFill>
                            <a:schemeClr val="tx1"/>
                          </a:solidFill>
                          <a:effectLst/>
                          <a:latin typeface="Arial" panose="020B0604020202020204" pitchFamily="34" charset="0"/>
                        </a:rPr>
                        <a:t> Load/GUI/Server Test Tools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5864655"/>
                  </a:ext>
                </a:extLst>
              </a:tr>
            </a:tbl>
          </a:graphicData>
        </a:graphic>
      </p:graphicFrame>
      <p:sp>
        <p:nvSpPr>
          <p:cNvPr id="48" name="Slide Number Placeholder 4"/>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83BCAE4E-0714-454A-9198-FD163F2EF96D}" type="slidenum">
              <a:rPr lang="de-DE" altLang="en-US">
                <a:solidFill>
                  <a:srgbClr val="000000"/>
                </a:solidFill>
                <a:latin typeface="Arial" panose="020B0604020202020204" pitchFamily="34" charset="0"/>
              </a:rPr>
              <a:pPr fontAlgn="base">
                <a:spcBef>
                  <a:spcPct val="0"/>
                </a:spcBef>
                <a:spcAft>
                  <a:spcPct val="0"/>
                </a:spcAft>
              </a:pPr>
              <a:t>13</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Tree>
    <p:extLst>
      <p:ext uri="{BB962C8B-B14F-4D97-AF65-F5344CB8AC3E}">
        <p14:creationId xmlns:p14="http://schemas.microsoft.com/office/powerpoint/2010/main" val="135014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ctrTitle"/>
          </p:nvPr>
        </p:nvSpPr>
        <p:spPr/>
        <p:txBody>
          <a:bodyPr/>
          <a:lstStyle/>
          <a:p>
            <a:r>
              <a:rPr lang="en-US" altLang="en-US"/>
              <a:t>Test Development</a:t>
            </a:r>
          </a:p>
        </p:txBody>
      </p:sp>
      <p:pic>
        <p:nvPicPr>
          <p:cNvPr id="117771" name="Picture 11" descr="playback"/>
          <p:cNvPicPr>
            <a:picLocks noGrp="1" noChangeAspect="1" noChangeArrowheads="1"/>
          </p:cNvPicPr>
          <p:nvPr>
            <p:ph sz="quarter" idx="11"/>
          </p:nvPr>
        </p:nvPicPr>
        <p:blipFill>
          <a:blip r:embed="rId3" cstate="print">
            <a:extLst>
              <a:ext uri="{28A0092B-C50C-407E-A947-70E740481C1C}">
                <a14:useLocalDpi xmlns:a14="http://schemas.microsoft.com/office/drawing/2010/main" val="0"/>
              </a:ext>
            </a:extLst>
          </a:blip>
          <a:stretch>
            <a:fillRect/>
          </a:stretch>
        </p:blipFill>
        <p:spPr>
          <a:xfrm>
            <a:off x="475023" y="1372035"/>
            <a:ext cx="3036129" cy="3265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 name="Slide Number Placeholder 5"/>
          <p:cNvSpPr>
            <a:spLocks noGrp="1"/>
          </p:cNvSpPr>
          <p:nvPr>
            <p:ph type="sldNum" sz="quarter" idx="13"/>
          </p:nvPr>
        </p:nvSpPr>
        <p:spPr>
          <a:prstGeom prst="rect">
            <a:avLst/>
          </a:prstGeom>
        </p:spPr>
        <p:txBody>
          <a:bodyPr/>
          <a:lstStyle/>
          <a:p>
            <a:pPr fontAlgn="base">
              <a:spcBef>
                <a:spcPct val="0"/>
              </a:spcBef>
              <a:spcAft>
                <a:spcPct val="0"/>
              </a:spcAft>
            </a:pPr>
            <a:endParaRPr lang="de-DE" altLang="en-US">
              <a:solidFill>
                <a:srgbClr val="000000"/>
              </a:solidFill>
              <a:latin typeface="Arial" panose="020B0604020202020204" pitchFamily="34" charset="0"/>
            </a:endParaRPr>
          </a:p>
          <a:p>
            <a:pPr fontAlgn="base">
              <a:spcBef>
                <a:spcPct val="0"/>
              </a:spcBef>
              <a:spcAft>
                <a:spcPct val="0"/>
              </a:spcAft>
            </a:pPr>
            <a:fld id="{C784458E-DB01-48DF-84B6-D84EDB947E9F}" type="slidenum">
              <a:rPr lang="de-DE" altLang="en-US">
                <a:solidFill>
                  <a:srgbClr val="000000"/>
                </a:solidFill>
                <a:latin typeface="Arial" panose="020B0604020202020204" pitchFamily="34" charset="0"/>
              </a:rPr>
              <a:pPr fontAlgn="base">
                <a:spcBef>
                  <a:spcPct val="0"/>
                </a:spcBef>
                <a:spcAft>
                  <a:spcPct val="0"/>
                </a:spcAft>
              </a:pPr>
              <a:t>14</a:t>
            </a:fld>
            <a:r>
              <a:rPr lang="de-DE" altLang="en-US">
                <a:solidFill>
                  <a:srgbClr val="000000"/>
                </a:solidFill>
                <a:latin typeface="Arial" panose="020B0604020202020204" pitchFamily="34" charset="0"/>
              </a:rPr>
              <a:t> </a:t>
            </a:r>
            <a:r>
              <a:rPr lang="de-DE" altLang="en-US" sz="596">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a:solidFill>
                <a:srgbClr val="000000"/>
              </a:solidFill>
              <a:latin typeface="Arial" panose="020B0604020202020204" pitchFamily="34" charset="0"/>
            </a:endParaRPr>
          </a:p>
        </p:txBody>
      </p:sp>
      <p:sp>
        <p:nvSpPr>
          <p:cNvPr id="117769" name="Rectangle 9"/>
          <p:cNvSpPr>
            <a:spLocks noGrp="1" noChangeArrowheads="1"/>
          </p:cNvSpPr>
          <p:nvPr>
            <p:ph type="body" sz="half" idx="4294967295"/>
          </p:nvPr>
        </p:nvSpPr>
        <p:spPr>
          <a:xfrm>
            <a:off x="0" y="869950"/>
            <a:ext cx="3151188" cy="3622675"/>
          </a:xfrm>
        </p:spPr>
        <p:txBody>
          <a:bodyPr/>
          <a:lstStyle/>
          <a:p>
            <a:pPr>
              <a:buFont typeface="Arial" panose="020B0604020202020204" pitchFamily="34" charset="0"/>
              <a:buNone/>
            </a:pPr>
            <a:r>
              <a:rPr lang="en-US" altLang="en-US" sz="833"/>
              <a:t>	</a:t>
            </a:r>
          </a:p>
        </p:txBody>
      </p:sp>
      <p:graphicFrame>
        <p:nvGraphicFramePr>
          <p:cNvPr id="117855" name="Group 95"/>
          <p:cNvGraphicFramePr>
            <a:graphicFrameLocks noGrp="1"/>
          </p:cNvGraphicFramePr>
          <p:nvPr>
            <p:ph sz="quarter" idx="4294967295"/>
            <p:extLst>
              <p:ext uri="{D42A27DB-BD31-4B8C-83A1-F6EECF244321}">
                <p14:modId xmlns:p14="http://schemas.microsoft.com/office/powerpoint/2010/main" val="2552982745"/>
              </p:ext>
            </p:extLst>
          </p:nvPr>
        </p:nvGraphicFramePr>
        <p:xfrm>
          <a:off x="4138929" y="332309"/>
          <a:ext cx="4416490" cy="4697956"/>
        </p:xfrm>
        <a:graphic>
          <a:graphicData uri="http://schemas.openxmlformats.org/drawingml/2006/table">
            <a:tbl>
              <a:tblPr/>
              <a:tblGrid>
                <a:gridCol w="1379723">
                  <a:extLst>
                    <a:ext uri="{9D8B030D-6E8A-4147-A177-3AD203B41FA5}">
                      <a16:colId xmlns:a16="http://schemas.microsoft.com/office/drawing/2014/main" val="278644633"/>
                    </a:ext>
                  </a:extLst>
                </a:gridCol>
                <a:gridCol w="3036767">
                  <a:extLst>
                    <a:ext uri="{9D8B030D-6E8A-4147-A177-3AD203B41FA5}">
                      <a16:colId xmlns:a16="http://schemas.microsoft.com/office/drawing/2014/main" val="2502499228"/>
                    </a:ext>
                  </a:extLst>
                </a:gridCol>
              </a:tblGrid>
              <a:tr h="39774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1" i="0" u="sng" strike="noStrike" cap="none" normalizeH="0" baseline="0" dirty="0">
                          <a:ln>
                            <a:noFill/>
                          </a:ln>
                          <a:solidFill>
                            <a:schemeClr val="tx1"/>
                          </a:solidFill>
                          <a:effectLst/>
                          <a:latin typeface="Arial" panose="020B0604020202020204" pitchFamily="34" charset="0"/>
                        </a:rPr>
                        <a:t>Development Guideline Topics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1" i="0" u="sng" strike="noStrike" cap="none" normalizeH="0" baseline="0" dirty="0">
                          <a:ln>
                            <a:noFill/>
                          </a:ln>
                          <a:solidFill>
                            <a:schemeClr val="tx1"/>
                          </a:solidFill>
                          <a:effectLst/>
                          <a:latin typeface="Arial" panose="020B0604020202020204" pitchFamily="34" charset="0"/>
                        </a:rPr>
                        <a:t>Description </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3132067"/>
                  </a:ext>
                </a:extLst>
              </a:tr>
              <a:tr h="58812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1" i="0" u="none" strike="noStrike" cap="none" normalizeH="0" baseline="0">
                          <a:ln>
                            <a:noFill/>
                          </a:ln>
                          <a:solidFill>
                            <a:schemeClr val="tx1"/>
                          </a:solidFill>
                          <a:effectLst/>
                          <a:latin typeface="Arial" panose="020B0604020202020204" pitchFamily="34" charset="0"/>
                        </a:rPr>
                        <a:t>Design-to-Development</a:t>
                      </a:r>
                      <a:r>
                        <a:rPr kumimoji="0" lang="en-US" altLang="en-US" sz="800" b="1" i="0" u="sng" strike="noStrike" cap="none" normalizeH="0" baseline="0">
                          <a:ln>
                            <a:noFill/>
                          </a:ln>
                          <a:solidFill>
                            <a:schemeClr val="tx1"/>
                          </a:solidFill>
                          <a:effectLst/>
                          <a:latin typeface="Arial" panose="020B0604020202020204" pitchFamily="34" charset="0"/>
                        </a:rPr>
                        <a:t> </a:t>
                      </a:r>
                      <a:r>
                        <a:rPr kumimoji="0" lang="en-US" altLang="en-US" sz="800" b="1" i="0" u="none" strike="noStrike" cap="none" normalizeH="0" baseline="0">
                          <a:ln>
                            <a:noFill/>
                          </a:ln>
                          <a:solidFill>
                            <a:schemeClr val="tx1"/>
                          </a:solidFill>
                          <a:effectLst/>
                          <a:latin typeface="Arial" panose="020B0604020202020204" pitchFamily="34" charset="0"/>
                        </a:rPr>
                        <a:t>Transition</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Specify how design and setup activities will be translated into test development action</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8010372"/>
                  </a:ext>
                </a:extLst>
              </a:tr>
              <a:tr h="39774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1" i="0" u="none" strike="noStrike" cap="none" normalizeH="0" baseline="0">
                          <a:ln>
                            <a:noFill/>
                          </a:ln>
                          <a:solidFill>
                            <a:schemeClr val="tx1"/>
                          </a:solidFill>
                          <a:effectLst/>
                          <a:latin typeface="Arial" panose="020B0604020202020204" pitchFamily="34" charset="0"/>
                        </a:rPr>
                        <a:t>Reusable Test Procedures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dirty="0">
                          <a:ln>
                            <a:noFill/>
                          </a:ln>
                          <a:solidFill>
                            <a:schemeClr val="tx1"/>
                          </a:solidFill>
                          <a:effectLst/>
                          <a:latin typeface="Arial" panose="020B0604020202020204" pitchFamily="34" charset="0"/>
                        </a:rPr>
                        <a:t>Test procedures need to be reusable for highest test program return on investment</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3385705"/>
                  </a:ext>
                </a:extLst>
              </a:tr>
              <a:tr h="20736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Data</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Avoid hard-coding data values into scripts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14219663"/>
                  </a:ext>
                </a:extLst>
              </a:tr>
              <a:tr h="39774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Capture/Playback</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Outlines on how to apply the use of capture/playback recording</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4991602"/>
                  </a:ext>
                </a:extLst>
              </a:tr>
              <a:tr h="58812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1" i="0" u="none" strike="noStrike" cap="none" normalizeH="0" baseline="0">
                          <a:ln>
                            <a:noFill/>
                          </a:ln>
                          <a:solidFill>
                            <a:schemeClr val="tx1"/>
                          </a:solidFill>
                          <a:effectLst/>
                          <a:latin typeface="Arial" panose="020B0604020202020204" pitchFamily="34" charset="0"/>
                        </a:rPr>
                        <a:t>Maintainable Test Procedures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dirty="0">
                          <a:ln>
                            <a:noFill/>
                          </a:ln>
                          <a:solidFill>
                            <a:schemeClr val="tx1"/>
                          </a:solidFill>
                          <a:effectLst/>
                          <a:latin typeface="Arial" panose="020B0604020202020204" pitchFamily="34" charset="0"/>
                        </a:rPr>
                        <a:t>A test procedure whose defects are easy to remove and can easily be adapted to meet new requirements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5601006"/>
                  </a:ext>
                </a:extLst>
              </a:tr>
              <a:tr h="39774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Test Script Documentation</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Test script documentation is important for test procedure maintainability</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8188053"/>
                  </a:ext>
                </a:extLst>
              </a:tr>
              <a:tr h="39774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Naming Standards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Defines the standard naming convention for test procedures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78774"/>
                  </a:ext>
                </a:extLst>
              </a:tr>
              <a:tr h="20736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Modularity</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Guidelines for creating modular test scripts</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3340639"/>
                  </a:ext>
                </a:extLst>
              </a:tr>
              <a:tr h="39774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Global Files</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Globally declared functions are available to any procedure</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0403023"/>
                  </a:ext>
                </a:extLst>
              </a:tr>
              <a:tr h="397741">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a:ln>
                            <a:noFill/>
                          </a:ln>
                          <a:solidFill>
                            <a:schemeClr val="tx1"/>
                          </a:solidFill>
                          <a:effectLst/>
                          <a:latin typeface="Arial" panose="020B0604020202020204" pitchFamily="34" charset="0"/>
                        </a:rPr>
                        <a:t>Constants </a:t>
                      </a:r>
                    </a:p>
                  </a:txBody>
                  <a:tcPr marL="54425" marR="54425" marT="27213" marB="272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None/>
                        <a:tabLst/>
                      </a:pPr>
                      <a:r>
                        <a:rPr kumimoji="0" lang="en-US" altLang="en-US" sz="800" b="0" i="0" u="none" strike="noStrike" cap="none" normalizeH="0" baseline="0" dirty="0">
                          <a:ln>
                            <a:noFill/>
                          </a:ln>
                          <a:solidFill>
                            <a:schemeClr val="tx1"/>
                          </a:solidFill>
                          <a:effectLst/>
                          <a:latin typeface="Arial" panose="020B0604020202020204" pitchFamily="34" charset="0"/>
                        </a:rPr>
                        <a:t>Use of constants in order to support maintainable procedure</a:t>
                      </a:r>
                    </a:p>
                  </a:txBody>
                  <a:tcPr marL="54425" marR="54425" marT="27213" marB="272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74405248"/>
                  </a:ext>
                </a:extLst>
              </a:tr>
            </a:tbl>
          </a:graphicData>
        </a:graphic>
      </p:graphicFrame>
    </p:spTree>
    <p:extLst>
      <p:ext uri="{BB962C8B-B14F-4D97-AF65-F5344CB8AC3E}">
        <p14:creationId xmlns:p14="http://schemas.microsoft.com/office/powerpoint/2010/main" val="761933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1" name="Rectangle 7"/>
          <p:cNvSpPr>
            <a:spLocks noGrp="1" noChangeArrowheads="1"/>
          </p:cNvSpPr>
          <p:nvPr>
            <p:ph type="ctrTitle"/>
          </p:nvPr>
        </p:nvSpPr>
        <p:spPr/>
        <p:txBody>
          <a:bodyPr/>
          <a:lstStyle/>
          <a:p>
            <a:r>
              <a:rPr lang="en-US" altLang="en-US"/>
              <a:t>Test Execution</a:t>
            </a:r>
          </a:p>
        </p:txBody>
      </p:sp>
      <p:sp>
        <p:nvSpPr>
          <p:cNvPr id="2" name="Content Placeholder 1">
            <a:extLst>
              <a:ext uri="{FF2B5EF4-FFF2-40B4-BE49-F238E27FC236}">
                <a16:creationId xmlns:a16="http://schemas.microsoft.com/office/drawing/2014/main" id="{2797E1B2-E550-77F3-3454-9897E3E8DEDD}"/>
              </a:ext>
            </a:extLst>
          </p:cNvPr>
          <p:cNvSpPr>
            <a:spLocks noGrp="1"/>
          </p:cNvSpPr>
          <p:nvPr>
            <p:ph sz="quarter" idx="11"/>
          </p:nvPr>
        </p:nvSpPr>
        <p:spPr/>
        <p:txBody>
          <a:bodyPr/>
          <a:lstStyle/>
          <a:p>
            <a:endParaRPr lang="en-AU"/>
          </a:p>
        </p:txBody>
      </p:sp>
      <p:sp>
        <p:nvSpPr>
          <p:cNvPr id="5" name="Slide Number Placeholder 3"/>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314CFD42-AEF2-480E-A57E-F5C6E709FE3A}" type="slidenum">
              <a:rPr lang="de-DE" altLang="en-US">
                <a:solidFill>
                  <a:srgbClr val="000000"/>
                </a:solidFill>
                <a:latin typeface="Arial" panose="020B0604020202020204" pitchFamily="34" charset="0"/>
              </a:rPr>
              <a:pPr fontAlgn="base">
                <a:spcBef>
                  <a:spcPct val="0"/>
                </a:spcBef>
                <a:spcAft>
                  <a:spcPct val="0"/>
                </a:spcAft>
              </a:pPr>
              <a:t>15</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pic>
        <p:nvPicPr>
          <p:cNvPr id="129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701" y="732238"/>
            <a:ext cx="3187109" cy="4050285"/>
          </a:xfrm>
          <a:prstGeom prst="rect">
            <a:avLst/>
          </a:prstGeom>
          <a:noFill/>
          <a:extLst>
            <a:ext uri="{909E8E84-426E-40DD-AFC4-6F175D3DCCD1}">
              <a14:hiddenFill xmlns:a14="http://schemas.microsoft.com/office/drawing/2010/main">
                <a:solidFill>
                  <a:srgbClr val="FFFFFF"/>
                </a:solidFill>
              </a14:hiddenFill>
            </a:ext>
          </a:extLst>
        </p:spPr>
      </p:pic>
      <p:pic>
        <p:nvPicPr>
          <p:cNvPr id="1290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393" y="959656"/>
            <a:ext cx="3550317" cy="398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48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p:nvPr>
        </p:nvSpPr>
        <p:spPr/>
        <p:txBody>
          <a:bodyPr>
            <a:normAutofit fontScale="90000"/>
          </a:bodyPr>
          <a:lstStyle/>
          <a:p>
            <a:r>
              <a:rPr lang="en-US" altLang="en-US" dirty="0"/>
              <a:t>Ending notes on automated testing</a:t>
            </a:r>
          </a:p>
        </p:txBody>
      </p:sp>
      <p:sp>
        <p:nvSpPr>
          <p:cNvPr id="79875" name="Rectangle 3"/>
          <p:cNvSpPr>
            <a:spLocks noGrp="1" noChangeArrowheads="1"/>
          </p:cNvSpPr>
          <p:nvPr>
            <p:ph sz="quarter" idx="11"/>
          </p:nvPr>
        </p:nvSpPr>
        <p:spPr/>
        <p:txBody>
          <a:bodyPr/>
          <a:lstStyle/>
          <a:p>
            <a:r>
              <a:rPr lang="en-US" altLang="en-US" sz="2100" dirty="0">
                <a:latin typeface="+mj-lt"/>
              </a:rPr>
              <a:t>From the </a:t>
            </a:r>
            <a:r>
              <a:rPr lang="de-DE" altLang="en-US" sz="2100" dirty="0">
                <a:solidFill>
                  <a:srgbClr val="000000"/>
                </a:solidFill>
                <a:latin typeface="+mj-lt"/>
              </a:rPr>
              <a:t>Ropota Andrei / Automated Testing slides</a:t>
            </a:r>
          </a:p>
          <a:p>
            <a:r>
              <a:rPr lang="de-DE" altLang="en-US" sz="2100" dirty="0">
                <a:solidFill>
                  <a:srgbClr val="000000"/>
                </a:solidFill>
                <a:latin typeface="+mj-lt"/>
              </a:rPr>
              <a:t>Don‘t worry too much about these slides </a:t>
            </a:r>
          </a:p>
          <a:p>
            <a:r>
              <a:rPr lang="de-DE" altLang="en-US" sz="2100" dirty="0">
                <a:solidFill>
                  <a:srgbClr val="000000"/>
                </a:solidFill>
                <a:latin typeface="+mj-lt"/>
              </a:rPr>
              <a:t>Refer to these when you are starting your report for the group assignment</a:t>
            </a:r>
            <a:endParaRPr lang="en-US" altLang="en-US" sz="2100" dirty="0">
              <a:latin typeface="+mj-lt"/>
            </a:endParaRPr>
          </a:p>
        </p:txBody>
      </p:sp>
      <p:sp>
        <p:nvSpPr>
          <p:cNvPr id="4" name="Slide Number Placeholder 3"/>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AB14D704-B0D9-4D89-B2C4-4594086B4854}" type="slidenum">
              <a:rPr lang="de-DE" altLang="en-US">
                <a:solidFill>
                  <a:srgbClr val="000000"/>
                </a:solidFill>
                <a:latin typeface="Arial" panose="020B0604020202020204" pitchFamily="34" charset="0"/>
              </a:rPr>
              <a:pPr fontAlgn="base">
                <a:spcBef>
                  <a:spcPct val="0"/>
                </a:spcBef>
                <a:spcAft>
                  <a:spcPct val="0"/>
                </a:spcAft>
              </a:pPr>
              <a:t>2</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Tree>
    <p:extLst>
      <p:ext uri="{BB962C8B-B14F-4D97-AF65-F5344CB8AC3E}">
        <p14:creationId xmlns:p14="http://schemas.microsoft.com/office/powerpoint/2010/main" val="531137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p:nvPr>
        </p:nvSpPr>
        <p:spPr/>
        <p:txBody>
          <a:bodyPr>
            <a:normAutofit fontScale="90000"/>
          </a:bodyPr>
          <a:lstStyle/>
          <a:p>
            <a:r>
              <a:rPr lang="en-US" altLang="en-US"/>
              <a:t>Automated testing advantages</a:t>
            </a:r>
          </a:p>
        </p:txBody>
      </p:sp>
      <p:sp>
        <p:nvSpPr>
          <p:cNvPr id="79875" name="Rectangle 3"/>
          <p:cNvSpPr>
            <a:spLocks noGrp="1" noChangeArrowheads="1"/>
          </p:cNvSpPr>
          <p:nvPr>
            <p:ph sz="quarter" idx="11"/>
          </p:nvPr>
        </p:nvSpPr>
        <p:spPr/>
        <p:txBody>
          <a:bodyPr>
            <a:normAutofit fontScale="92500" lnSpcReduction="20000"/>
          </a:bodyPr>
          <a:lstStyle/>
          <a:p>
            <a:r>
              <a:rPr lang="en-US" altLang="en-US" sz="1350" dirty="0"/>
              <a:t>Costs and efficiency</a:t>
            </a:r>
          </a:p>
          <a:p>
            <a:pPr lvl="1"/>
            <a:r>
              <a:rPr lang="en-US" altLang="en-US" sz="1350" dirty="0"/>
              <a:t>Detection of the errors that reached production phase (with regression tests)</a:t>
            </a:r>
          </a:p>
          <a:p>
            <a:pPr lvl="1"/>
            <a:r>
              <a:rPr lang="en-US" altLang="en-US" sz="1350" dirty="0"/>
              <a:t>Multiple users simulation</a:t>
            </a:r>
          </a:p>
          <a:p>
            <a:pPr lvl="1"/>
            <a:r>
              <a:rPr lang="en-US" altLang="en-US" sz="1350" dirty="0"/>
              <a:t>Reusable of the old scripts -&gt; creation of the new scripts is reduce</a:t>
            </a:r>
          </a:p>
          <a:p>
            <a:pPr lvl="1"/>
            <a:r>
              <a:rPr lang="en-US" altLang="en-US" sz="1350" dirty="0"/>
              <a:t>automatic execution of performance tests in the beginning of the production -&gt;less costs for improving the performance</a:t>
            </a:r>
          </a:p>
          <a:p>
            <a:r>
              <a:rPr lang="en-US" altLang="en-US" sz="1350" dirty="0"/>
              <a:t>Time economy</a:t>
            </a:r>
          </a:p>
          <a:p>
            <a:pPr lvl="1"/>
            <a:r>
              <a:rPr lang="en-US" altLang="en-US" sz="1350" dirty="0"/>
              <a:t>quick analysis in case of changing of environment parameters</a:t>
            </a:r>
          </a:p>
          <a:p>
            <a:pPr lvl="1"/>
            <a:r>
              <a:rPr lang="en-US" altLang="en-US" sz="1350" dirty="0"/>
              <a:t>short duration of the testing cycles</a:t>
            </a:r>
          </a:p>
          <a:p>
            <a:pPr lvl="1"/>
            <a:r>
              <a:rPr lang="en-US" altLang="en-US" sz="1350" dirty="0"/>
              <a:t>better estimation for test planning</a:t>
            </a:r>
          </a:p>
          <a:p>
            <a:pPr lvl="1"/>
            <a:r>
              <a:rPr lang="en-US" altLang="en-US" sz="1350" dirty="0"/>
              <a:t>a large number of tests can be executed over night </a:t>
            </a:r>
          </a:p>
          <a:p>
            <a:pPr lvl="1"/>
            <a:r>
              <a:rPr lang="en-US" altLang="en-US" sz="1350" dirty="0"/>
              <a:t>quick generation of testing preconditions</a:t>
            </a:r>
          </a:p>
          <a:p>
            <a:r>
              <a:rPr lang="en-US" altLang="en-US" sz="1350" dirty="0"/>
              <a:t>Quality increase</a:t>
            </a:r>
          </a:p>
          <a:p>
            <a:pPr lvl="1"/>
            <a:r>
              <a:rPr lang="en-US" altLang="en-US" sz="1350" dirty="0"/>
              <a:t>automatic compare of results</a:t>
            </a:r>
          </a:p>
          <a:p>
            <a:pPr lvl="1"/>
            <a:r>
              <a:rPr lang="en-US" altLang="en-US" sz="1350" dirty="0"/>
              <a:t>more consistent results due to repeating tests</a:t>
            </a:r>
          </a:p>
        </p:txBody>
      </p:sp>
      <p:sp>
        <p:nvSpPr>
          <p:cNvPr id="4" name="Slide Number Placeholder 3"/>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AB14D704-B0D9-4D89-B2C4-4594086B4854}" type="slidenum">
              <a:rPr lang="de-DE" altLang="en-US">
                <a:solidFill>
                  <a:srgbClr val="000000"/>
                </a:solidFill>
                <a:latin typeface="Arial" panose="020B0604020202020204" pitchFamily="34" charset="0"/>
              </a:rPr>
              <a:pPr fontAlgn="base">
                <a:spcBef>
                  <a:spcPct val="0"/>
                </a:spcBef>
                <a:spcAft>
                  <a:spcPct val="0"/>
                </a:spcAft>
              </a:pPr>
              <a:t>3</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Tree>
    <p:extLst>
      <p:ext uri="{BB962C8B-B14F-4D97-AF65-F5344CB8AC3E}">
        <p14:creationId xmlns:p14="http://schemas.microsoft.com/office/powerpoint/2010/main" val="153763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p:txBody>
          <a:bodyPr>
            <a:normAutofit fontScale="90000"/>
          </a:bodyPr>
          <a:lstStyle/>
          <a:p>
            <a:r>
              <a:rPr lang="en-US" altLang="en-US"/>
              <a:t>Limitation of Automated Testing</a:t>
            </a:r>
          </a:p>
        </p:txBody>
      </p:sp>
      <p:sp>
        <p:nvSpPr>
          <p:cNvPr id="80899" name="Rectangle 3"/>
          <p:cNvSpPr>
            <a:spLocks noGrp="1" noChangeArrowheads="1"/>
          </p:cNvSpPr>
          <p:nvPr>
            <p:ph sz="quarter" idx="11"/>
          </p:nvPr>
        </p:nvSpPr>
        <p:spPr/>
        <p:txBody>
          <a:bodyPr>
            <a:normAutofit fontScale="92500" lnSpcReduction="10000"/>
          </a:bodyPr>
          <a:lstStyle/>
          <a:p>
            <a:r>
              <a:rPr lang="en-US" altLang="en-US" sz="1500" dirty="0"/>
              <a:t>Most of the times an Automated Testing system can't tell if something "looks good" on the screen or when a pictogram or a window is not displayed well</a:t>
            </a:r>
          </a:p>
          <a:p>
            <a:r>
              <a:rPr lang="en-US" altLang="en-US" sz="1500" dirty="0"/>
              <a:t>There are a bunch of problems that can appear when trying to automate the testing process:</a:t>
            </a:r>
          </a:p>
          <a:p>
            <a:pPr lvl="1"/>
            <a:r>
              <a:rPr lang="en-US" altLang="en-US" sz="1500" dirty="0"/>
              <a:t>Unrealistic expectations (e.g. expectation that automated tests will find a lot of errors)</a:t>
            </a:r>
          </a:p>
          <a:p>
            <a:pPr lvl="1"/>
            <a:r>
              <a:rPr lang="en-US" altLang="en-US" sz="1500" dirty="0"/>
              <a:t>Poor testing experience</a:t>
            </a:r>
          </a:p>
          <a:p>
            <a:pPr lvl="1"/>
            <a:r>
              <a:rPr lang="en-US" altLang="en-US" sz="1500" dirty="0"/>
              <a:t>Maintenance of automated tests</a:t>
            </a:r>
          </a:p>
          <a:p>
            <a:r>
              <a:rPr lang="en-US" altLang="en-US" sz="1500" dirty="0"/>
              <a:t>Automated testing will never replace definitely the manual testing </a:t>
            </a:r>
          </a:p>
          <a:p>
            <a:r>
              <a:rPr lang="en-US" altLang="en-US" sz="1500" dirty="0"/>
              <a:t>Tests that should not be automated are:</a:t>
            </a:r>
          </a:p>
          <a:p>
            <a:pPr lvl="1"/>
            <a:r>
              <a:rPr lang="en-US" altLang="en-US" sz="1500" dirty="0"/>
              <a:t>tests that are executed very rare</a:t>
            </a:r>
          </a:p>
          <a:p>
            <a:pPr lvl="1"/>
            <a:r>
              <a:rPr lang="en-US" altLang="en-US" sz="1500" dirty="0"/>
              <a:t>where the system is very unstable</a:t>
            </a:r>
          </a:p>
          <a:p>
            <a:pPr lvl="1"/>
            <a:r>
              <a:rPr lang="en-US" altLang="en-US" sz="1500" dirty="0"/>
              <a:t>tests that can be verified easily manually but hardly automated</a:t>
            </a:r>
          </a:p>
          <a:p>
            <a:pPr lvl="1"/>
            <a:r>
              <a:rPr lang="en-US" altLang="en-US" sz="1500" dirty="0"/>
              <a:t>tests that need physical interaction</a:t>
            </a:r>
          </a:p>
          <a:p>
            <a:pPr lvl="1"/>
            <a:endParaRPr lang="en-US" altLang="en-US" sz="1500" dirty="0"/>
          </a:p>
        </p:txBody>
      </p:sp>
      <p:sp>
        <p:nvSpPr>
          <p:cNvPr id="4" name="Slide Number Placeholder 3"/>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4186E26A-FCD4-4D22-ACBE-394B03BA603F}" type="slidenum">
              <a:rPr lang="de-DE" altLang="en-US">
                <a:solidFill>
                  <a:srgbClr val="000000"/>
                </a:solidFill>
                <a:latin typeface="Arial" panose="020B0604020202020204" pitchFamily="34" charset="0"/>
              </a:rPr>
              <a:pPr fontAlgn="base">
                <a:spcBef>
                  <a:spcPct val="0"/>
                </a:spcBef>
                <a:spcAft>
                  <a:spcPct val="0"/>
                </a:spcAft>
              </a:pPr>
              <a:t>4</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Tree>
    <p:extLst>
      <p:ext uri="{BB962C8B-B14F-4D97-AF65-F5344CB8AC3E}">
        <p14:creationId xmlns:p14="http://schemas.microsoft.com/office/powerpoint/2010/main" val="1823160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ctrTitle"/>
          </p:nvPr>
        </p:nvSpPr>
        <p:spPr/>
        <p:txBody>
          <a:bodyPr>
            <a:normAutofit fontScale="90000"/>
          </a:bodyPr>
          <a:lstStyle/>
          <a:p>
            <a:r>
              <a:rPr lang="en-US" altLang="en-US"/>
              <a:t>Automated testing vs. Manual testing</a:t>
            </a:r>
          </a:p>
        </p:txBody>
      </p:sp>
      <p:sp>
        <p:nvSpPr>
          <p:cNvPr id="76803" name="Rectangle 3"/>
          <p:cNvSpPr>
            <a:spLocks noGrp="1" noChangeArrowheads="1"/>
          </p:cNvSpPr>
          <p:nvPr>
            <p:ph sz="quarter" idx="11"/>
          </p:nvPr>
        </p:nvSpPr>
        <p:spPr>
          <a:xfrm>
            <a:off x="152741" y="1032199"/>
            <a:ext cx="7878366" cy="3264694"/>
          </a:xfrm>
        </p:spPr>
        <p:txBody>
          <a:bodyPr/>
          <a:lstStyle/>
          <a:p>
            <a:pPr marL="181417" indent="-181417"/>
            <a:r>
              <a:rPr lang="en-US" altLang="en-US" sz="1050" dirty="0"/>
              <a:t>Pros of </a:t>
            </a:r>
            <a:r>
              <a:rPr lang="en-US" altLang="en-US" sz="1050" b="1" dirty="0"/>
              <a:t>Automated testing</a:t>
            </a:r>
          </a:p>
          <a:p>
            <a:pPr marL="396850" lvl="1" indent="-181417"/>
            <a:r>
              <a:rPr lang="en-US" altLang="en-US" sz="1050" dirty="0"/>
              <a:t>If a set of tests must be ran repeatedly, automation is a huge win</a:t>
            </a:r>
          </a:p>
          <a:p>
            <a:pPr marL="396850" lvl="1" indent="-181417"/>
            <a:r>
              <a:rPr lang="en-US" altLang="en-US" sz="1050" dirty="0"/>
              <a:t>It offers the possibility to run automation against code that frequently change to catch regressions</a:t>
            </a:r>
          </a:p>
          <a:p>
            <a:pPr marL="396850" lvl="1" indent="-181417"/>
            <a:r>
              <a:rPr lang="en-US" altLang="en-US" sz="1050" dirty="0"/>
              <a:t>Offers the possibility to add a large test matrix (e.g. different languages on different OS platforms)</a:t>
            </a:r>
          </a:p>
          <a:p>
            <a:pPr marL="396850" lvl="1" indent="-181417"/>
            <a:r>
              <a:rPr lang="en-US" altLang="en-US" sz="1050" dirty="0"/>
              <a:t>Automated tests can be run the same time on different machines, whereas manual tests must be run sequentially	</a:t>
            </a:r>
          </a:p>
          <a:p>
            <a:pPr marL="396850" lvl="1" indent="-181417"/>
            <a:r>
              <a:rPr lang="en-US" altLang="en-US" sz="1050" dirty="0">
                <a:highlight>
                  <a:srgbClr val="FFFF00"/>
                </a:highlight>
              </a:rPr>
              <a:t>It offers more time for the test engineer to invoke greater depth and breadth of testing, focus on problem analysis, and verify proper performance of software following modifications and fixes</a:t>
            </a:r>
          </a:p>
          <a:p>
            <a:pPr marL="396850" lvl="1" indent="-181417"/>
            <a:r>
              <a:rPr lang="en-US" altLang="en-US" sz="1050" dirty="0"/>
              <a:t>Combined with the opportunity to perform programming tasks, this flexibility promotes test engineer retention and improves his morale  </a:t>
            </a:r>
          </a:p>
        </p:txBody>
      </p:sp>
      <p:sp>
        <p:nvSpPr>
          <p:cNvPr id="5" name="Slide Number Placeholder 4"/>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02EDA240-331B-449D-AA29-1014F66BF9B8}" type="slidenum">
              <a:rPr lang="de-DE" altLang="en-US">
                <a:solidFill>
                  <a:srgbClr val="000000"/>
                </a:solidFill>
                <a:latin typeface="Arial" panose="020B0604020202020204" pitchFamily="34" charset="0"/>
              </a:rPr>
              <a:pPr fontAlgn="base">
                <a:spcBef>
                  <a:spcPct val="0"/>
                </a:spcBef>
                <a:spcAft>
                  <a:spcPct val="0"/>
                </a:spcAft>
              </a:pPr>
              <a:t>5</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
        <p:nvSpPr>
          <p:cNvPr id="76805" name="Rectangle 5"/>
          <p:cNvSpPr>
            <a:spLocks noGrp="1" noChangeArrowheads="1"/>
          </p:cNvSpPr>
          <p:nvPr>
            <p:ph type="body" sz="half" idx="4294967295"/>
          </p:nvPr>
        </p:nvSpPr>
        <p:spPr>
          <a:xfrm>
            <a:off x="232715" y="3074405"/>
            <a:ext cx="3151187" cy="3622675"/>
          </a:xfrm>
        </p:spPr>
        <p:txBody>
          <a:bodyPr/>
          <a:lstStyle/>
          <a:p>
            <a:r>
              <a:rPr lang="en-US" altLang="en-US" sz="1050" dirty="0"/>
              <a:t>Cons of </a:t>
            </a:r>
            <a:r>
              <a:rPr lang="en-US" altLang="en-US" sz="1050" b="1" dirty="0"/>
              <a:t>Automated testing</a:t>
            </a:r>
          </a:p>
          <a:p>
            <a:pPr lvl="1"/>
            <a:r>
              <a:rPr lang="en-US" altLang="en-US" sz="1050" dirty="0"/>
              <a:t>Costs</a:t>
            </a:r>
            <a:r>
              <a:rPr lang="en-US" altLang="en-US" sz="1050" b="1" dirty="0"/>
              <a:t> </a:t>
            </a:r>
            <a:r>
              <a:rPr lang="en-US" altLang="en-US" sz="1050" dirty="0"/>
              <a:t>-</a:t>
            </a:r>
            <a:r>
              <a:rPr lang="en-US" altLang="en-US" sz="1050" b="1" dirty="0"/>
              <a:t> </a:t>
            </a:r>
            <a:r>
              <a:rPr lang="en-US" altLang="en-US" sz="1050" dirty="0"/>
              <a:t>Writing the test cases and writing or configuring the automate framework that is used costs more initially than running the test manually.</a:t>
            </a:r>
            <a:br>
              <a:rPr lang="en-US" altLang="en-US" sz="1050" b="1" dirty="0"/>
            </a:br>
            <a:endParaRPr lang="en-US" altLang="en-US" sz="1050" b="1" dirty="0"/>
          </a:p>
          <a:p>
            <a:pPr lvl="1"/>
            <a:r>
              <a:rPr lang="en-US" altLang="en-US" sz="1050" dirty="0"/>
              <a:t>Some tests can't be automated – manual tests are needed </a:t>
            </a:r>
          </a:p>
          <a:p>
            <a:pPr>
              <a:buFont typeface="Arial" panose="020B0604020202020204" pitchFamily="34" charset="0"/>
              <a:buNone/>
            </a:pPr>
            <a:endParaRPr lang="en-US" altLang="en-US" sz="1050" dirty="0"/>
          </a:p>
        </p:txBody>
      </p:sp>
    </p:spTree>
    <p:extLst>
      <p:ext uri="{BB962C8B-B14F-4D97-AF65-F5344CB8AC3E}">
        <p14:creationId xmlns:p14="http://schemas.microsoft.com/office/powerpoint/2010/main" val="287139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ctrTitle"/>
          </p:nvPr>
        </p:nvSpPr>
        <p:spPr/>
        <p:txBody>
          <a:bodyPr>
            <a:normAutofit fontScale="90000"/>
          </a:bodyPr>
          <a:lstStyle/>
          <a:p>
            <a:r>
              <a:rPr lang="en-US" altLang="en-US"/>
              <a:t>Automated testing vs. Manual testing (2)</a:t>
            </a:r>
          </a:p>
        </p:txBody>
      </p:sp>
      <p:sp>
        <p:nvSpPr>
          <p:cNvPr id="77827" name="Rectangle 3"/>
          <p:cNvSpPr>
            <a:spLocks noGrp="1" noChangeArrowheads="1"/>
          </p:cNvSpPr>
          <p:nvPr>
            <p:ph sz="quarter" idx="11"/>
          </p:nvPr>
        </p:nvSpPr>
        <p:spPr/>
        <p:txBody>
          <a:bodyPr/>
          <a:lstStyle/>
          <a:p>
            <a:r>
              <a:rPr lang="en-US" altLang="en-US" sz="1050" dirty="0"/>
              <a:t>Pros of </a:t>
            </a:r>
            <a:r>
              <a:rPr lang="en-US" altLang="en-US" sz="1050" b="1" dirty="0"/>
              <a:t>Manual testing</a:t>
            </a:r>
          </a:p>
          <a:p>
            <a:pPr lvl="1"/>
            <a:r>
              <a:rPr lang="en-US" altLang="en-US" sz="1050" dirty="0"/>
              <a:t>If the test case runs once or twice most likely is a manual test. Less cost than automating it.</a:t>
            </a:r>
          </a:p>
          <a:p>
            <a:pPr lvl="1"/>
            <a:r>
              <a:rPr lang="en-US" altLang="en-US" sz="1050" dirty="0"/>
              <a:t>It allows the tester to perform more ad-hoc (random tests). Experience has proven that more bugs are found via ad-hoc (Experience Based Testing) than via automation testing. </a:t>
            </a:r>
            <a:r>
              <a:rPr lang="en-US" altLang="en-US" sz="1050" dirty="0">
                <a:highlight>
                  <a:srgbClr val="FFFF00"/>
                </a:highlight>
              </a:rPr>
              <a:t>And more time the testers spends playing with the feature, the greater are the chances of finding real user problems.</a:t>
            </a:r>
          </a:p>
          <a:p>
            <a:endParaRPr lang="en-US" altLang="en-US" sz="1050" dirty="0"/>
          </a:p>
          <a:p>
            <a:endParaRPr lang="en-US" altLang="en-US" sz="1050" dirty="0"/>
          </a:p>
        </p:txBody>
      </p:sp>
      <p:sp>
        <p:nvSpPr>
          <p:cNvPr id="5" name="Slide Number Placeholder 4"/>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6372D68E-2918-414F-9C20-16A023509F8B}" type="slidenum">
              <a:rPr lang="de-DE" altLang="en-US">
                <a:solidFill>
                  <a:srgbClr val="000000"/>
                </a:solidFill>
                <a:latin typeface="Arial" panose="020B0604020202020204" pitchFamily="34" charset="0"/>
              </a:rPr>
              <a:pPr fontAlgn="base">
                <a:spcBef>
                  <a:spcPct val="0"/>
                </a:spcBef>
                <a:spcAft>
                  <a:spcPct val="0"/>
                </a:spcAft>
              </a:pPr>
              <a:t>6</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
        <p:nvSpPr>
          <p:cNvPr id="77829" name="Rectangle 5"/>
          <p:cNvSpPr>
            <a:spLocks noGrp="1" noChangeArrowheads="1"/>
          </p:cNvSpPr>
          <p:nvPr>
            <p:ph type="body" sz="half" idx="4294967295"/>
          </p:nvPr>
        </p:nvSpPr>
        <p:spPr>
          <a:xfrm>
            <a:off x="588581" y="2571750"/>
            <a:ext cx="2936875" cy="3622675"/>
          </a:xfrm>
        </p:spPr>
        <p:txBody>
          <a:bodyPr/>
          <a:lstStyle/>
          <a:p>
            <a:r>
              <a:rPr lang="en-US" altLang="en-US" sz="1050" dirty="0"/>
              <a:t>Cons of </a:t>
            </a:r>
            <a:r>
              <a:rPr lang="en-US" altLang="en-US" sz="1050" b="1" dirty="0"/>
              <a:t>Manual testing</a:t>
            </a:r>
          </a:p>
          <a:p>
            <a:pPr lvl="1"/>
            <a:r>
              <a:rPr lang="en-US" altLang="en-US" sz="1050" dirty="0"/>
              <a:t>Running tests manually can be very time consuming </a:t>
            </a:r>
          </a:p>
          <a:p>
            <a:pPr lvl="1"/>
            <a:r>
              <a:rPr lang="en-US" altLang="en-US" sz="1050" dirty="0"/>
              <a:t>The manual tests are requiring more people and hardware   </a:t>
            </a:r>
          </a:p>
          <a:p>
            <a:pPr lvl="1"/>
            <a:r>
              <a:rPr lang="en-US" altLang="en-US" sz="1050" dirty="0"/>
              <a:t>Each time there is a new build, the tester must rerun all required tests - which after a while would become very boring and tiresome.</a:t>
            </a:r>
            <a:br>
              <a:rPr lang="en-US" altLang="en-US" sz="1050" dirty="0"/>
            </a:br>
            <a:endParaRPr lang="en-US" altLang="en-US" sz="1050" dirty="0"/>
          </a:p>
        </p:txBody>
      </p:sp>
    </p:spTree>
    <p:extLst>
      <p:ext uri="{BB962C8B-B14F-4D97-AF65-F5344CB8AC3E}">
        <p14:creationId xmlns:p14="http://schemas.microsoft.com/office/powerpoint/2010/main" val="3191463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p:txBody>
          <a:bodyPr>
            <a:normAutofit fontScale="90000"/>
          </a:bodyPr>
          <a:lstStyle/>
          <a:p>
            <a:r>
              <a:rPr lang="en-US" altLang="en-US" sz="2100" dirty="0"/>
              <a:t>Automated Test Life-Cycle Methodology (</a:t>
            </a:r>
            <a:r>
              <a:rPr lang="en-US" altLang="en-US" sz="2100" dirty="0" err="1"/>
              <a:t>ATLM</a:t>
            </a:r>
            <a:r>
              <a:rPr lang="en-US" altLang="en-US" sz="2100" dirty="0"/>
              <a:t>)</a:t>
            </a:r>
          </a:p>
        </p:txBody>
      </p:sp>
      <p:pic>
        <p:nvPicPr>
          <p:cNvPr id="81925" name="Picture 5"/>
          <p:cNvPicPr>
            <a:picLocks noGrp="1" noChangeAspect="1" noChangeArrowheads="1"/>
          </p:cNvPicPr>
          <p:nvPr>
            <p:ph sz="quarter" idx="11"/>
          </p:nvPr>
        </p:nvPicPr>
        <p:blipFill rotWithShape="1">
          <a:blip r:embed="rId3">
            <a:extLst>
              <a:ext uri="{28A0092B-C50C-407E-A947-70E740481C1C}">
                <a14:useLocalDpi xmlns:a14="http://schemas.microsoft.com/office/drawing/2010/main" val="0"/>
              </a:ext>
            </a:extLst>
          </a:blip>
          <a:stretch/>
        </p:blipFill>
        <p:spPr>
          <a:xfrm>
            <a:off x="4835982" y="1361880"/>
            <a:ext cx="3476164" cy="3265488"/>
          </a:xfrm>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4D48AB2B-0F2B-41C6-A1D5-EA85577AAA37}" type="slidenum">
              <a:rPr lang="de-DE" altLang="en-US">
                <a:solidFill>
                  <a:srgbClr val="000000"/>
                </a:solidFill>
                <a:latin typeface="Arial" panose="020B0604020202020204" pitchFamily="34" charset="0"/>
              </a:rPr>
              <a:pPr fontAlgn="base">
                <a:spcBef>
                  <a:spcPct val="0"/>
                </a:spcBef>
                <a:spcAft>
                  <a:spcPct val="0"/>
                </a:spcAft>
              </a:pPr>
              <a:t>7</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
        <p:nvSpPr>
          <p:cNvPr id="81923" name="Rectangle 3"/>
          <p:cNvSpPr>
            <a:spLocks noGrp="1" noChangeArrowheads="1"/>
          </p:cNvSpPr>
          <p:nvPr>
            <p:ph type="body" sz="half" idx="4294967295"/>
          </p:nvPr>
        </p:nvSpPr>
        <p:spPr>
          <a:xfrm>
            <a:off x="478972" y="1507477"/>
            <a:ext cx="3151188" cy="3622675"/>
          </a:xfrm>
        </p:spPr>
        <p:txBody>
          <a:bodyPr/>
          <a:lstStyle/>
          <a:p>
            <a:pPr marL="181417" indent="-181417">
              <a:buFont typeface="Arial" panose="020B0604020202020204" pitchFamily="34" charset="0"/>
              <a:buAutoNum type="arabicPeriod"/>
            </a:pPr>
            <a:r>
              <a:rPr lang="en-US" altLang="en-US" sz="1050" dirty="0"/>
              <a:t>Decision to Automate Test</a:t>
            </a:r>
          </a:p>
          <a:p>
            <a:pPr marL="181417" indent="-181417">
              <a:buFont typeface="Arial" panose="020B0604020202020204" pitchFamily="34" charset="0"/>
              <a:buAutoNum type="arabicPeriod"/>
            </a:pPr>
            <a:r>
              <a:rPr lang="en-US" altLang="en-US" sz="1050" dirty="0"/>
              <a:t>Test Tool Acquisition</a:t>
            </a:r>
          </a:p>
          <a:p>
            <a:pPr marL="181417" indent="-181417">
              <a:buFont typeface="Arial" panose="020B0604020202020204" pitchFamily="34" charset="0"/>
              <a:buAutoNum type="arabicPeriod"/>
            </a:pPr>
            <a:r>
              <a:rPr lang="en-US" altLang="en-US" sz="1050" dirty="0"/>
              <a:t>Automated Testing Introduction Process</a:t>
            </a:r>
          </a:p>
          <a:p>
            <a:pPr marL="181417" indent="-181417">
              <a:buFont typeface="Arial" panose="020B0604020202020204" pitchFamily="34" charset="0"/>
              <a:buAutoNum type="arabicPeriod"/>
            </a:pPr>
            <a:r>
              <a:rPr lang="en-US" altLang="en-US" sz="1050" dirty="0"/>
              <a:t>Test Planning, Design and Development</a:t>
            </a:r>
          </a:p>
          <a:p>
            <a:pPr marL="181417" indent="-181417">
              <a:buFont typeface="Arial" panose="020B0604020202020204" pitchFamily="34" charset="0"/>
              <a:buAutoNum type="arabicPeriod"/>
            </a:pPr>
            <a:r>
              <a:rPr lang="en-US" altLang="en-US" sz="1050" dirty="0"/>
              <a:t>Execution and Management of Tests</a:t>
            </a:r>
          </a:p>
          <a:p>
            <a:pPr marL="181417" indent="-181417">
              <a:buFont typeface="Arial" panose="020B0604020202020204" pitchFamily="34" charset="0"/>
              <a:buAutoNum type="arabicPeriod"/>
            </a:pPr>
            <a:r>
              <a:rPr lang="en-US" altLang="en-US" sz="1050" dirty="0"/>
              <a:t>Test Program Review and Assessment</a:t>
            </a:r>
          </a:p>
        </p:txBody>
      </p:sp>
    </p:spTree>
    <p:extLst>
      <p:ext uri="{BB962C8B-B14F-4D97-AF65-F5344CB8AC3E}">
        <p14:creationId xmlns:p14="http://schemas.microsoft.com/office/powerpoint/2010/main" val="168468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ctrTitle"/>
          </p:nvPr>
        </p:nvSpPr>
        <p:spPr/>
        <p:txBody>
          <a:bodyPr/>
          <a:lstStyle/>
          <a:p>
            <a:r>
              <a:rPr lang="en-US" altLang="en-US" sz="1800" dirty="0"/>
              <a:t>Decision to Automate Test: Overcoming False Expectations</a:t>
            </a:r>
          </a:p>
        </p:txBody>
      </p:sp>
      <p:sp>
        <p:nvSpPr>
          <p:cNvPr id="83971" name="Rectangle 3"/>
          <p:cNvSpPr>
            <a:spLocks noGrp="1" noChangeArrowheads="1"/>
          </p:cNvSpPr>
          <p:nvPr>
            <p:ph sz="quarter" idx="11"/>
          </p:nvPr>
        </p:nvSpPr>
        <p:spPr/>
        <p:txBody>
          <a:bodyPr>
            <a:normAutofit lnSpcReduction="10000"/>
          </a:bodyPr>
          <a:lstStyle/>
          <a:p>
            <a:pPr>
              <a:buFont typeface="Arial" panose="020B0604020202020204" pitchFamily="34" charset="0"/>
              <a:buNone/>
            </a:pPr>
            <a:r>
              <a:rPr lang="en-US" altLang="en-US" sz="1050" b="1" dirty="0"/>
              <a:t>EXPECTATION</a:t>
            </a:r>
          </a:p>
          <a:p>
            <a:r>
              <a:rPr lang="en-US" altLang="en-US" sz="1050" dirty="0"/>
              <a:t>Automatic test plan generation </a:t>
            </a:r>
          </a:p>
          <a:p>
            <a:endParaRPr lang="en-US" altLang="en-US" sz="1050" dirty="0"/>
          </a:p>
          <a:p>
            <a:r>
              <a:rPr lang="en-US" altLang="en-US" sz="1050" dirty="0"/>
              <a:t>Test tool fits all</a:t>
            </a:r>
          </a:p>
          <a:p>
            <a:endParaRPr lang="en-US" altLang="en-US" sz="1050" dirty="0"/>
          </a:p>
          <a:p>
            <a:r>
              <a:rPr lang="en-US" altLang="en-US" sz="1050" dirty="0"/>
              <a:t>Imminent test effort reduction</a:t>
            </a:r>
          </a:p>
          <a:p>
            <a:endParaRPr lang="en-US" altLang="en-US" sz="1050" dirty="0"/>
          </a:p>
          <a:p>
            <a:r>
              <a:rPr lang="en-US" altLang="en-US" sz="1050" dirty="0"/>
              <a:t>Tool ease of use</a:t>
            </a:r>
          </a:p>
          <a:p>
            <a:endParaRPr lang="en-US" altLang="en-US" sz="1050" dirty="0"/>
          </a:p>
          <a:p>
            <a:r>
              <a:rPr lang="en-US" altLang="en-US" sz="1050" dirty="0"/>
              <a:t>Universal application of test automation</a:t>
            </a:r>
          </a:p>
          <a:p>
            <a:endParaRPr lang="en-US" altLang="en-US" sz="1050" dirty="0"/>
          </a:p>
          <a:p>
            <a:endParaRPr lang="en-US" altLang="en-US" sz="1050" dirty="0"/>
          </a:p>
          <a:p>
            <a:r>
              <a:rPr lang="en-US" altLang="en-US" sz="1050" dirty="0"/>
              <a:t>100% test coverage </a:t>
            </a:r>
          </a:p>
        </p:txBody>
      </p:sp>
      <p:sp>
        <p:nvSpPr>
          <p:cNvPr id="5" name="Slide Number Placeholder 4"/>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790C0426-070C-4A23-A587-DC964052741F}" type="slidenum">
              <a:rPr lang="de-DE" altLang="en-US">
                <a:solidFill>
                  <a:srgbClr val="000000"/>
                </a:solidFill>
                <a:latin typeface="Arial" panose="020B0604020202020204" pitchFamily="34" charset="0"/>
              </a:rPr>
              <a:pPr fontAlgn="base">
                <a:spcBef>
                  <a:spcPct val="0"/>
                </a:spcBef>
                <a:spcAft>
                  <a:spcPct val="0"/>
                </a:spcAft>
              </a:pPr>
              <a:t>8</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sp>
        <p:nvSpPr>
          <p:cNvPr id="83973" name="Rectangle 5"/>
          <p:cNvSpPr>
            <a:spLocks noGrp="1" noChangeArrowheads="1"/>
          </p:cNvSpPr>
          <p:nvPr>
            <p:ph type="body" sz="half" idx="4294967295"/>
          </p:nvPr>
        </p:nvSpPr>
        <p:spPr>
          <a:xfrm>
            <a:off x="5156200" y="749300"/>
            <a:ext cx="3987800" cy="3019425"/>
          </a:xfrm>
        </p:spPr>
        <p:txBody>
          <a:bodyPr>
            <a:normAutofit lnSpcReduction="10000"/>
          </a:bodyPr>
          <a:lstStyle/>
          <a:p>
            <a:pPr>
              <a:buFont typeface="Arial" panose="020B0604020202020204" pitchFamily="34" charset="0"/>
              <a:buNone/>
            </a:pPr>
            <a:r>
              <a:rPr lang="en-US" altLang="en-US" sz="1200" b="1" dirty="0"/>
              <a:t>REALITY</a:t>
            </a:r>
          </a:p>
          <a:p>
            <a:r>
              <a:rPr lang="en-US" altLang="en-US" sz="1200" dirty="0"/>
              <a:t>No tool can create automatically a comprehensive test plan</a:t>
            </a:r>
          </a:p>
          <a:p>
            <a:r>
              <a:rPr lang="en-US" altLang="en-US" sz="1200" dirty="0"/>
              <a:t>No single tool can support all operating systems environments and programming languages</a:t>
            </a:r>
          </a:p>
          <a:p>
            <a:r>
              <a:rPr lang="en-US" altLang="en-US" sz="1200" dirty="0"/>
              <a:t>Initial use of an automated test tool can actually increase the test effort  </a:t>
            </a:r>
          </a:p>
          <a:p>
            <a:r>
              <a:rPr lang="en-US" altLang="en-US" sz="1200" dirty="0"/>
              <a:t>Using an automated tool requires new skills, additional training is required</a:t>
            </a:r>
          </a:p>
          <a:p>
            <a:r>
              <a:rPr lang="en-US" altLang="en-US" sz="1200" dirty="0"/>
              <a:t>Not all the tests required for a project can be automated (e.g. some test are physically impossible; time or cost limitation)</a:t>
            </a:r>
          </a:p>
          <a:p>
            <a:r>
              <a:rPr lang="en-US" altLang="en-US" sz="1200" dirty="0"/>
              <a:t>It is impossible to perform an exhaustive testing of all the possible inputs (simple or combination) to a system</a:t>
            </a:r>
          </a:p>
          <a:p>
            <a:endParaRPr lang="en-US" altLang="en-US" sz="1200" dirty="0"/>
          </a:p>
        </p:txBody>
      </p:sp>
    </p:spTree>
    <p:extLst>
      <p:ext uri="{BB962C8B-B14F-4D97-AF65-F5344CB8AC3E}">
        <p14:creationId xmlns:p14="http://schemas.microsoft.com/office/powerpoint/2010/main" val="256815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ctrTitle"/>
          </p:nvPr>
        </p:nvSpPr>
        <p:spPr/>
        <p:txBody>
          <a:bodyPr/>
          <a:lstStyle/>
          <a:p>
            <a:r>
              <a:rPr lang="en-US" altLang="en-US" sz="1800" dirty="0"/>
              <a:t>Decision to Automate Test: Benefits of Automated Testing                                    </a:t>
            </a:r>
          </a:p>
        </p:txBody>
      </p:sp>
      <p:sp>
        <p:nvSpPr>
          <p:cNvPr id="88067" name="Rectangle 3"/>
          <p:cNvSpPr>
            <a:spLocks noGrp="1" noChangeArrowheads="1"/>
          </p:cNvSpPr>
          <p:nvPr>
            <p:ph sz="quarter" idx="11"/>
          </p:nvPr>
        </p:nvSpPr>
        <p:spPr/>
        <p:txBody>
          <a:bodyPr/>
          <a:lstStyle/>
          <a:p>
            <a:pPr>
              <a:buFont typeface="Arial" panose="020B0604020202020204" pitchFamily="34" charset="0"/>
              <a:buNone/>
            </a:pPr>
            <a:r>
              <a:rPr lang="en-US" altLang="en-US"/>
              <a:t>          </a:t>
            </a:r>
          </a:p>
        </p:txBody>
      </p:sp>
      <p:sp>
        <p:nvSpPr>
          <p:cNvPr id="16" name="Slide Number Placeholder 3"/>
          <p:cNvSpPr>
            <a:spLocks noGrp="1"/>
          </p:cNvSpPr>
          <p:nvPr>
            <p:ph type="sldNum" sz="quarter" idx="13"/>
          </p:nvPr>
        </p:nvSpPr>
        <p:spPr>
          <a:prstGeom prst="rect">
            <a:avLst/>
          </a:prstGeom>
        </p:spPr>
        <p:txBody>
          <a:bodyPr/>
          <a:lstStyle/>
          <a:p>
            <a:pPr fontAlgn="base">
              <a:spcBef>
                <a:spcPct val="0"/>
              </a:spcBef>
              <a:spcAft>
                <a:spcPct val="0"/>
              </a:spcAft>
            </a:pPr>
            <a:endParaRPr lang="de-DE" altLang="en-US" dirty="0">
              <a:solidFill>
                <a:srgbClr val="000000"/>
              </a:solidFill>
              <a:latin typeface="Arial" panose="020B0604020202020204" pitchFamily="34" charset="0"/>
            </a:endParaRPr>
          </a:p>
          <a:p>
            <a:pPr fontAlgn="base">
              <a:spcBef>
                <a:spcPct val="0"/>
              </a:spcBef>
              <a:spcAft>
                <a:spcPct val="0"/>
              </a:spcAft>
            </a:pPr>
            <a:fld id="{EA081A5D-DD74-4ACB-8726-56135AC487C5}" type="slidenum">
              <a:rPr lang="de-DE" altLang="en-US">
                <a:solidFill>
                  <a:srgbClr val="000000"/>
                </a:solidFill>
                <a:latin typeface="Arial" panose="020B0604020202020204" pitchFamily="34" charset="0"/>
              </a:rPr>
              <a:pPr fontAlgn="base">
                <a:spcBef>
                  <a:spcPct val="0"/>
                </a:spcBef>
                <a:spcAft>
                  <a:spcPct val="0"/>
                </a:spcAft>
              </a:pPr>
              <a:t>9</a:t>
            </a:fld>
            <a:r>
              <a:rPr lang="de-DE" altLang="en-US" dirty="0">
                <a:solidFill>
                  <a:srgbClr val="000000"/>
                </a:solidFill>
                <a:latin typeface="Arial" panose="020B0604020202020204" pitchFamily="34" charset="0"/>
              </a:rPr>
              <a:t> </a:t>
            </a:r>
            <a:r>
              <a:rPr lang="de-DE" altLang="en-US" sz="596" dirty="0">
                <a:solidFill>
                  <a:srgbClr val="000000"/>
                </a:solidFill>
                <a:latin typeface="Arial" panose="020B0604020202020204" pitchFamily="34" charset="0"/>
              </a:rPr>
              <a:t>/ Ropota Andrei / Automated Testing / </a:t>
            </a:r>
          </a:p>
          <a:p>
            <a:pPr fontAlgn="base">
              <a:spcBef>
                <a:spcPct val="0"/>
              </a:spcBef>
              <a:spcAft>
                <a:spcPct val="0"/>
              </a:spcAft>
            </a:pPr>
            <a:endParaRPr lang="de-DE" altLang="en-US" sz="596" dirty="0">
              <a:solidFill>
                <a:srgbClr val="000000"/>
              </a:solidFill>
              <a:latin typeface="Arial" panose="020B0604020202020204" pitchFamily="34" charset="0"/>
            </a:endParaRPr>
          </a:p>
        </p:txBody>
      </p:sp>
      <p:graphicFrame>
        <p:nvGraphicFramePr>
          <p:cNvPr id="88144" name="Group 80"/>
          <p:cNvGraphicFramePr>
            <a:graphicFrameLocks noGrp="1"/>
          </p:cNvGraphicFramePr>
          <p:nvPr/>
        </p:nvGraphicFramePr>
        <p:xfrm>
          <a:off x="1379223" y="1222450"/>
          <a:ext cx="6385556" cy="3916591"/>
        </p:xfrm>
        <a:graphic>
          <a:graphicData uri="http://schemas.openxmlformats.org/drawingml/2006/table">
            <a:tbl>
              <a:tblPr/>
              <a:tblGrid>
                <a:gridCol w="2658916">
                  <a:extLst>
                    <a:ext uri="{9D8B030D-6E8A-4147-A177-3AD203B41FA5}">
                      <a16:colId xmlns:a16="http://schemas.microsoft.com/office/drawing/2014/main" val="164755471"/>
                    </a:ext>
                  </a:extLst>
                </a:gridCol>
                <a:gridCol w="3726640">
                  <a:extLst>
                    <a:ext uri="{9D8B030D-6E8A-4147-A177-3AD203B41FA5}">
                      <a16:colId xmlns:a16="http://schemas.microsoft.com/office/drawing/2014/main" val="3964313815"/>
                    </a:ext>
                  </a:extLst>
                </a:gridCol>
              </a:tblGrid>
              <a:tr h="928679">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Production of a reliable system</a:t>
                      </a:r>
                    </a:p>
                  </a:txBody>
                  <a:tcPr marL="54425" marR="54425" marT="27213" marB="27213"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Improved requirements definition </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Improved performance/load/stress testing</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Improved partnership with development team</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Improved system development life cycle</a:t>
                      </a:r>
                    </a:p>
                  </a:txBody>
                  <a:tcPr marL="54425" marR="54425" marT="27213" marB="27213"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3911029"/>
                  </a:ext>
                </a:extLst>
              </a:tr>
              <a:tr h="1891085">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Improvement of the quality of the test effort</a:t>
                      </a:r>
                    </a:p>
                  </a:txBody>
                  <a:tcPr marL="54425" marR="54425" marT="27213" marB="27213"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Improved build verification testing (smoke testing)</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Improved regression testing</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Improved multiplatform/software compatibility testing</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Improved execution of the repetitive tests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Improved focus on advanced test issues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Execution of tests that manual testing can't accomplish</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Ability to reproduce software defects</a:t>
                      </a:r>
                    </a:p>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After-hours testing</a:t>
                      </a:r>
                    </a:p>
                  </a:txBody>
                  <a:tcPr marL="54425" marR="54425" marT="27213" marB="27213"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69922131"/>
                  </a:ext>
                </a:extLst>
              </a:tr>
              <a:tr h="462051">
                <a:tc gridSpan="2">
                  <a:txBody>
                    <a:bodyPr/>
                    <a:lstStyle>
                      <a:lvl1pPr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1pPr>
                      <a:lvl2pPr marL="361950"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2pPr>
                      <a:lvl3pPr marL="7223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3pPr>
                      <a:lvl4pPr marL="1077913"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4pPr>
                      <a:lvl5pPr marL="1438275" algn="l" defTabSz="996950">
                        <a:lnSpc>
                          <a:spcPts val="1800"/>
                        </a:lnSpc>
                        <a:spcAft>
                          <a:spcPct val="55000"/>
                        </a:spcAft>
                        <a:buClr>
                          <a:srgbClr val="E19900"/>
                        </a:buClr>
                        <a:buFont typeface="Arial" panose="020B0604020202020204" pitchFamily="34" charset="0"/>
                        <a:defRPr sz="1400">
                          <a:solidFill>
                            <a:schemeClr val="tx1"/>
                          </a:solidFill>
                          <a:latin typeface="Arial" panose="020B0604020202020204" pitchFamily="34" charset="0"/>
                        </a:defRPr>
                      </a:lvl5pPr>
                      <a:lvl6pPr marL="18954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6pPr>
                      <a:lvl7pPr marL="23526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7pPr>
                      <a:lvl8pPr marL="28098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8pPr>
                      <a:lvl9pPr marL="3267075" defTabSz="996950" fontAlgn="base">
                        <a:lnSpc>
                          <a:spcPts val="1800"/>
                        </a:lnSpc>
                        <a:spcBef>
                          <a:spcPct val="0"/>
                        </a:spcBef>
                        <a:spcAft>
                          <a:spcPct val="55000"/>
                        </a:spcAft>
                        <a:buClr>
                          <a:srgbClr val="E19900"/>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96950" rtl="0" eaLnBrk="1" fontAlgn="base" latinLnBrk="0" hangingPunct="1">
                        <a:lnSpc>
                          <a:spcPts val="1800"/>
                        </a:lnSpc>
                        <a:spcBef>
                          <a:spcPct val="0"/>
                        </a:spcBef>
                        <a:spcAft>
                          <a:spcPct val="55000"/>
                        </a:spcAft>
                        <a:buClr>
                          <a:srgbClr val="E19900"/>
                        </a:buClr>
                        <a:buSzTx/>
                        <a:buFont typeface="Arial" panose="020B0604020202020204" pitchFamily="34" charset="0"/>
                        <a:buBlip>
                          <a:blip r:embed="rId3"/>
                        </a:buBlip>
                        <a:tabLst/>
                      </a:pPr>
                      <a:r>
                        <a:rPr kumimoji="0" lang="en-US" altLang="en-US" sz="800" b="0" i="0" u="none" strike="noStrike" cap="none" normalizeH="0" baseline="0" dirty="0">
                          <a:ln>
                            <a:noFill/>
                          </a:ln>
                          <a:solidFill>
                            <a:schemeClr val="tx1"/>
                          </a:solidFill>
                          <a:effectLst/>
                          <a:latin typeface="Arial" panose="020B0604020202020204" pitchFamily="34" charset="0"/>
                        </a:rPr>
                        <a:t> Reduction of test effort and minimization of schedule</a:t>
                      </a:r>
                    </a:p>
                  </a:txBody>
                  <a:tcPr marL="54425" marR="54425" marT="27213" marB="272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AU"/>
                    </a:p>
                  </a:txBody>
                  <a:tcPr/>
                </a:tc>
                <a:extLst>
                  <a:ext uri="{0D108BD9-81ED-4DB2-BD59-A6C34878D82A}">
                    <a16:rowId xmlns:a16="http://schemas.microsoft.com/office/drawing/2014/main" val="1886398409"/>
                  </a:ext>
                </a:extLst>
              </a:tr>
            </a:tbl>
          </a:graphicData>
        </a:graphic>
      </p:graphicFrame>
    </p:spTree>
    <p:extLst>
      <p:ext uri="{BB962C8B-B14F-4D97-AF65-F5344CB8AC3E}">
        <p14:creationId xmlns:p14="http://schemas.microsoft.com/office/powerpoint/2010/main" val="2145843625"/>
      </p:ext>
    </p:extLst>
  </p:cSld>
  <p:clrMapOvr>
    <a:masterClrMapping/>
  </p:clrMapOvr>
</p:sld>
</file>

<file path=ppt/theme/theme1.xml><?xml version="1.0" encoding="utf-8"?>
<a:theme xmlns:a="http://schemas.openxmlformats.org/drawingml/2006/main" name="Office Theme">
  <a:themeElements>
    <a:clrScheme name="World Ready Science">
      <a:dk1>
        <a:srgbClr val="101920"/>
      </a:dk1>
      <a:lt1>
        <a:srgbClr val="FFFFFF"/>
      </a:lt1>
      <a:dk2>
        <a:srgbClr val="404140"/>
      </a:dk2>
      <a:lt2>
        <a:srgbClr val="FFFFFF"/>
      </a:lt2>
      <a:accent1>
        <a:srgbClr val="004B85"/>
      </a:accent1>
      <a:accent2>
        <a:srgbClr val="BE2F36"/>
      </a:accent2>
      <a:accent3>
        <a:srgbClr val="FFC658"/>
      </a:accent3>
      <a:accent4>
        <a:srgbClr val="F16121"/>
      </a:accent4>
      <a:accent5>
        <a:srgbClr val="009878"/>
      </a:accent5>
      <a:accent6>
        <a:srgbClr val="EFECE5"/>
      </a:accent6>
      <a:hlink>
        <a:srgbClr val="004B85"/>
      </a:hlink>
      <a:folHlink>
        <a:srgbClr val="F1612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CU Medical and Health Sciences PowerPoint Template_Widescreen_Apr19" id="{D10DD285-2DF1-9C4F-B5C8-5578DD628922}" vid="{A8463ABB-FE07-0249-9E07-D7B4EEEA8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CSI3105_Lecture_03_Testing_automation_2022</Template>
  <TotalTime>133</TotalTime>
  <Words>4686</Words>
  <Application>Microsoft Office PowerPoint</Application>
  <PresentationFormat>On-screen Show (16:9)</PresentationFormat>
  <Paragraphs>394</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CSI3105: Software Testing</vt:lpstr>
      <vt:lpstr>Ending notes on automated testing</vt:lpstr>
      <vt:lpstr>Automated testing advantages</vt:lpstr>
      <vt:lpstr>Limitation of Automated Testing</vt:lpstr>
      <vt:lpstr>Automated testing vs. Manual testing</vt:lpstr>
      <vt:lpstr>Automated testing vs. Manual testing (2)</vt:lpstr>
      <vt:lpstr>Automated Test Life-Cycle Methodology (ATLM)</vt:lpstr>
      <vt:lpstr>Decision to Automate Test: Overcoming False Expectations</vt:lpstr>
      <vt:lpstr>Decision to Automate Test: Benefits of Automated Testing                                    </vt:lpstr>
      <vt:lpstr>Test Tool Acquisition</vt:lpstr>
      <vt:lpstr>Automated Testing Introduction Process – Test Process Analysis</vt:lpstr>
      <vt:lpstr>Test Planning</vt:lpstr>
      <vt:lpstr>Test Design</vt:lpstr>
      <vt:lpstr>Test Development</vt:lpstr>
      <vt:lpstr>Test Execution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KELLY</dc:creator>
  <cp:lastModifiedBy>Luke KELLY</cp:lastModifiedBy>
  <cp:revision>7</cp:revision>
  <dcterms:created xsi:type="dcterms:W3CDTF">2021-10-18T00:47:23Z</dcterms:created>
  <dcterms:modified xsi:type="dcterms:W3CDTF">2025-02-18T05:06:37Z</dcterms:modified>
</cp:coreProperties>
</file>